
<file path=[Content_Types].xml><?xml version="1.0" encoding="utf-8"?>
<Types xmlns="http://schemas.openxmlformats.org/package/2006/content-types">
  <Default Extension="xml" ContentType="application/xml"/>
  <Default Extension="svg" ContentType="image/svg+xml"/>
  <Default Extension="jpe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525" r:id="rId2"/>
    <p:sldId id="569" r:id="rId3"/>
    <p:sldId id="591" r:id="rId4"/>
    <p:sldId id="590" r:id="rId5"/>
    <p:sldId id="585" r:id="rId6"/>
    <p:sldId id="586" r:id="rId7"/>
    <p:sldId id="588" r:id="rId8"/>
    <p:sldId id="595" r:id="rId9"/>
    <p:sldId id="589" r:id="rId10"/>
    <p:sldId id="559" r:id="rId11"/>
    <p:sldId id="560" r:id="rId12"/>
    <p:sldId id="567" r:id="rId13"/>
    <p:sldId id="592" r:id="rId14"/>
    <p:sldId id="568" r:id="rId15"/>
    <p:sldId id="593" r:id="rId16"/>
    <p:sldId id="587" r:id="rId17"/>
    <p:sldId id="594" r:id="rId18"/>
    <p:sldId id="461" r:id="rId1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-784" y="-1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C488EB-E90F-5F41-A742-D7C25BF2BCD4}" type="datetimeFigureOut">
              <a:rPr lang="en-US" smtClean="0"/>
              <a:t>24/05/21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2E9C45-C317-144B-989C-1B26021DF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371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D344C84-16F0-4F25-B628-9BCBE1211C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4228C95D-8035-49A2-A49D-BA87EAC8EE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70305CD4-CF89-46A8-8042-D5C0F2175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6CB04-620E-45D6-9BD4-EF121F7E669E}" type="datetimeFigureOut">
              <a:rPr lang="pt-BR" smtClean="0"/>
              <a:t>24/05/21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A661E8AD-84FC-4022-829B-7F8C9F387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B65571A8-A3FC-440C-BD57-2834FE630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47D04-7AB1-4DD9-B7F0-2FD358C2BE0A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6467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4CEA59E-947B-4586-ACB5-30BF03763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BA5E2018-5F37-4EB2-94F4-5FEC662ADB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075AA67F-7A4A-4480-8843-79C8A67E4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6CB04-620E-45D6-9BD4-EF121F7E669E}" type="datetimeFigureOut">
              <a:rPr lang="pt-BR" smtClean="0"/>
              <a:t>24/05/21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543EFDC5-66D8-41E8-87DE-651BAE6AB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0851036A-A496-45EA-80E4-3A82071E3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47D04-7AB1-4DD9-B7F0-2FD358C2BE0A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3284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AAFC6F47-2E6B-4748-B173-0E5E162AB8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92044E84-7CA3-41A5-ACF9-26D2041724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E3B75663-AABC-4A5F-9336-4E22EEB3D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6CB04-620E-45D6-9BD4-EF121F7E669E}" type="datetimeFigureOut">
              <a:rPr lang="pt-BR" smtClean="0"/>
              <a:t>24/05/21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B3EC2BC3-8571-4EF7-9B95-032550AE4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1E5448DC-EEA6-49DA-B3B5-663B4C81C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47D04-7AB1-4DD9-B7F0-2FD358C2BE0A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6850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B47B543-B6DF-49F4-9D26-2381C24DE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328CF843-21D5-479B-B49D-9A65F6D3E4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07227235-E237-4FDE-9349-0C46C42B6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6CB04-620E-45D6-9BD4-EF121F7E669E}" type="datetimeFigureOut">
              <a:rPr lang="pt-BR" smtClean="0"/>
              <a:t>24/05/21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B8D9062F-9E0B-4D6F-925A-774FCC9C9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04255439-FFD0-47AB-B80D-0F42E2CE8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47D04-7AB1-4DD9-B7F0-2FD358C2BE0A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9563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3428764-5F76-47C4-AE00-46D53280D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643BC5FA-E517-490C-AA0E-1D201A71BF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2112E08B-74C2-4C5A-B04A-F7CBD73A5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6CB04-620E-45D6-9BD4-EF121F7E669E}" type="datetimeFigureOut">
              <a:rPr lang="pt-BR" smtClean="0"/>
              <a:t>24/05/21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A51869A6-0236-41D0-BA19-9D3BF06B2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C88528B2-2597-4ADB-80D2-FEBD99477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47D04-7AB1-4DD9-B7F0-2FD358C2BE0A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0105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EEF5E4B-A281-428C-BF3C-75D27726B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F6D173BE-A7A4-495A-B51E-5B7766C182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E4CE272A-E0E2-42FA-AC6E-9012576C0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44FE3756-FB87-436B-BB8F-FB96B1B74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6CB04-620E-45D6-9BD4-EF121F7E669E}" type="datetimeFigureOut">
              <a:rPr lang="pt-BR" smtClean="0"/>
              <a:t>24/05/21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2208CBE7-1388-4028-A5CF-DB5035659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9DAEDBED-72E2-444E-81A1-02C1107FF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47D04-7AB1-4DD9-B7F0-2FD358C2BE0A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0699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0AA2607-2C35-4C1D-8A84-84614787E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410F5750-17AF-4ED6-B075-3A984ED4D3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578EA88F-B7FF-46F1-8166-8B95FDCE65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F6944009-BDC7-4008-9A21-75A6F50B6D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4BE20882-FF94-4CEA-B7E9-164F2BDC33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xmlns="" id="{C289B2DF-43AB-451D-A332-414EB9C14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6CB04-620E-45D6-9BD4-EF121F7E669E}" type="datetimeFigureOut">
              <a:rPr lang="pt-BR" smtClean="0"/>
              <a:t>24/05/21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xmlns="" id="{D6C0B931-7716-41A6-977B-D4B6E493B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xmlns="" id="{29026D63-C97A-4651-AE5F-3B1953776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47D04-7AB1-4DD9-B7F0-2FD358C2BE0A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6290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8D52E64-2042-434B-A625-EE73AEAE8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0B4EB590-3A38-4F98-BE01-31DE112B5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6CB04-620E-45D6-9BD4-EF121F7E669E}" type="datetimeFigureOut">
              <a:rPr lang="pt-BR" smtClean="0"/>
              <a:t>24/05/21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5A7510C1-0224-4F73-B25A-85924F699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402AB6C0-16A6-4BDF-B27B-1B743807F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47D04-7AB1-4DD9-B7F0-2FD358C2BE0A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0336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xmlns="" id="{A4FD949C-FB2D-48CA-B756-3CB327BA6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6CB04-620E-45D6-9BD4-EF121F7E669E}" type="datetimeFigureOut">
              <a:rPr lang="pt-BR" smtClean="0"/>
              <a:t>24/05/21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xmlns="" id="{2B2B6B99-6500-4611-921A-A74BBD64A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B494B8C7-3432-4A52-8616-ABA5AFAA5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47D04-7AB1-4DD9-B7F0-2FD358C2BE0A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3089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D0DD952-79FA-4F36-A821-F5CA507CC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604690A9-2D6E-45E6-93EF-66C845E844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B04A39FB-69C9-4958-A0AC-4667C60038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A01C530C-CB53-43B9-8438-AE61DC9CA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6CB04-620E-45D6-9BD4-EF121F7E669E}" type="datetimeFigureOut">
              <a:rPr lang="pt-BR" smtClean="0"/>
              <a:t>24/05/21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270210D7-6BDF-4040-A6FD-8EA9AE3AD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AD27CC4D-C980-4A53-8325-B32BBC5A6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47D04-7AB1-4DD9-B7F0-2FD358C2BE0A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9874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E597E87-7392-4DD0-AB6D-CED1EEB2A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xmlns="" id="{F286DA4A-0B03-4B17-A5EE-19FA09C54F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0E0F110E-6F63-41C3-AEE4-F4744957AD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CB26CCC8-D14E-4E4B-B535-72B07743E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6CB04-620E-45D6-9BD4-EF121F7E669E}" type="datetimeFigureOut">
              <a:rPr lang="pt-BR" smtClean="0"/>
              <a:t>24/05/21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1C5D3824-0B84-4EFB-905E-FCB09CF5E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8B1645A9-80DB-4A5D-B4EA-D6374B75A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47D04-7AB1-4DD9-B7F0-2FD358C2BE0A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9162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xmlns="" id="{F5817BD4-6DF5-4AA1-8F3D-CB36026C6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30B1234F-6D6E-4111-BAA9-C71E457974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8232B9C0-DAA7-40D2-96C2-EB79A023B4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66CB04-620E-45D6-9BD4-EF121F7E669E}" type="datetimeFigureOut">
              <a:rPr lang="pt-BR" smtClean="0"/>
              <a:t>24/05/21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7256DDA0-C1C4-43DD-8AE5-A565A21885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85F2B7BB-459C-47DB-8DBB-8645386C84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C47D04-7AB1-4DD9-B7F0-2FD358C2BE0A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8398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planalto.gov.br/ccivil_03/_Ato2015-2018/2016/Lei/L13243.htm%23art2" TargetMode="External"/><Relationship Id="rId3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hyperlink" Target="mailto:ludmila.dias@agu.gov.br" TargetMode="External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23.sv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Uma imagem contendo motor&#10;&#10;Descrição gerada automaticamente">
            <a:extLst>
              <a:ext uri="{FF2B5EF4-FFF2-40B4-BE49-F238E27FC236}">
                <a16:creationId xmlns:a16="http://schemas.microsoft.com/office/drawing/2014/main" xmlns="" id="{8E7968FD-2BBE-4472-BEEF-02864BA1A6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812" r="-1562" b="7812"/>
          <a:stretch/>
        </p:blipFill>
        <p:spPr>
          <a:xfrm>
            <a:off x="0" y="-1"/>
            <a:ext cx="12382500" cy="6858002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2EF38AE8-B618-434C-99C4-1359DE034107}"/>
              </a:ext>
            </a:extLst>
          </p:cNvPr>
          <p:cNvSpPr/>
          <p:nvPr/>
        </p:nvSpPr>
        <p:spPr>
          <a:xfrm>
            <a:off x="12032" y="-16993"/>
            <a:ext cx="12219537" cy="6874993"/>
          </a:xfrm>
          <a:prstGeom prst="rect">
            <a:avLst/>
          </a:prstGeom>
          <a:solidFill>
            <a:srgbClr val="124673">
              <a:alpha val="8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5113BE91-B11A-4FB1-9E87-8F8836F69F04}"/>
              </a:ext>
            </a:extLst>
          </p:cNvPr>
          <p:cNvSpPr txBox="1"/>
          <p:nvPr/>
        </p:nvSpPr>
        <p:spPr>
          <a:xfrm>
            <a:off x="1071627" y="2240275"/>
            <a:ext cx="104867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Tw Cen MT" panose="020B0602020104020603" pitchFamily="34" charset="0"/>
              </a:rPr>
              <a:t>1º </a:t>
            </a:r>
            <a:r>
              <a:rPr lang="en-US" sz="2400" b="1" dirty="0" err="1" smtClean="0">
                <a:solidFill>
                  <a:srgbClr val="FFFF00"/>
                </a:solidFill>
                <a:latin typeface="Tw Cen MT" panose="020B0602020104020603" pitchFamily="34" charset="0"/>
              </a:rPr>
              <a:t>Webin</a:t>
            </a:r>
            <a:r>
              <a:rPr lang="en-US" sz="2400" b="1" dirty="0" err="1" smtClean="0">
                <a:solidFill>
                  <a:srgbClr val="FFFF00"/>
                </a:solidFill>
                <a:latin typeface="Tw Cen MT" panose="020B0602020104020603" pitchFamily="34" charset="0"/>
              </a:rPr>
              <a:t>ário</a:t>
            </a:r>
            <a:r>
              <a:rPr lang="en-US" sz="2400" b="1" dirty="0" err="1" smtClean="0">
                <a:solidFill>
                  <a:srgbClr val="FFFF00"/>
                </a:solidFill>
                <a:latin typeface="Tw Cen MT" panose="020B0602020104020603" pitchFamily="34" charset="0"/>
              </a:rPr>
              <a:t>REVIF</a:t>
            </a:r>
            <a:endParaRPr lang="en-US" sz="2400" b="1" dirty="0" smtClean="0">
              <a:solidFill>
                <a:srgbClr val="FFFF00"/>
              </a:solidFill>
              <a:latin typeface="Tw Cen MT" panose="020B0602020104020603" pitchFamily="34" charset="0"/>
            </a:endParaRPr>
          </a:p>
          <a:p>
            <a:pPr algn="ctr"/>
            <a:endParaRPr lang="en-US" sz="2400" b="1" dirty="0">
              <a:solidFill>
                <a:srgbClr val="FFFF00"/>
              </a:solidFill>
              <a:latin typeface="Tw Cen MT" panose="020B0602020104020603" pitchFamily="34" charset="0"/>
            </a:endParaRPr>
          </a:p>
          <a:p>
            <a:pPr algn="ctr"/>
            <a:r>
              <a:rPr lang="en-US" sz="2400" b="1" dirty="0" smtClean="0">
                <a:solidFill>
                  <a:srgbClr val="FFFF00"/>
                </a:solidFill>
                <a:latin typeface="Tw Cen MT" panose="020B0602020104020603" pitchFamily="34" charset="0"/>
              </a:rPr>
              <a:t>INSTRUMENTOS ESTRUTURADOS DE FOMENTO </a:t>
            </a:r>
            <a:r>
              <a:rPr lang="en-US" sz="2400" b="1" dirty="0" smtClean="0">
                <a:solidFill>
                  <a:srgbClr val="FFFF00"/>
                </a:solidFill>
                <a:latin typeface="Tw Cen MT" panose="020B0602020104020603" pitchFamily="34" charset="0"/>
              </a:rPr>
              <a:t>À CTI</a:t>
            </a:r>
            <a:r>
              <a:rPr lang="en-US" sz="2400" b="1" dirty="0" smtClean="0">
                <a:solidFill>
                  <a:srgbClr val="FFFF00"/>
                </a:solidFill>
                <a:latin typeface="Tw Cen MT" panose="020B0602020104020603" pitchFamily="34" charset="0"/>
              </a:rPr>
              <a:t> </a:t>
            </a:r>
          </a:p>
          <a:p>
            <a:pPr algn="ctr"/>
            <a:endParaRPr lang="en-US" sz="2400" b="1" dirty="0">
              <a:solidFill>
                <a:srgbClr val="FFFF00"/>
              </a:solidFill>
              <a:latin typeface="Tw Cen MT" panose="020B0602020104020603" pitchFamily="34" charset="0"/>
            </a:endParaRP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xmlns="" id="{B744D14C-D570-48A8-A7EC-D063B6AC68FC}"/>
              </a:ext>
            </a:extLst>
          </p:cNvPr>
          <p:cNvSpPr txBox="1"/>
          <p:nvPr/>
        </p:nvSpPr>
        <p:spPr>
          <a:xfrm>
            <a:off x="2298528" y="3318653"/>
            <a:ext cx="7761908" cy="24622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MINISTÉRIO DE CIÊNCIA, TECNOLOGIA E INOVAÇÕES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MCTI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400" b="1" dirty="0" smtClean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25</a:t>
            </a:r>
            <a:r>
              <a:rPr lang="pt-BR" sz="1400" b="1" dirty="0" smtClean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pt-BR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de</a:t>
            </a:r>
            <a:r>
              <a:rPr kumimoji="0" lang="pt-BR" sz="14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maio de 2021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Leopoldo Gomes Muraro</a:t>
            </a:r>
            <a:br>
              <a:rPr kumimoji="0" lang="pt-BR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</a:br>
            <a:r>
              <a:rPr kumimoji="0" lang="pt-BR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Procurador-Chefe do CNPq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Coordenador</a:t>
            </a:r>
            <a:r>
              <a:rPr kumimoji="0" lang="pt-BR" sz="16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pt-BR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da Câmara de CT&amp;I da PGF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TextBox 5">
            <a:extLst>
              <a:ext uri="{FF2B5EF4-FFF2-40B4-BE49-F238E27FC236}">
                <a16:creationId xmlns:a16="http://schemas.microsoft.com/office/drawing/2014/main" xmlns="" id="{5F419E8D-E3CF-4A97-87FA-825F0C91B459}"/>
              </a:ext>
            </a:extLst>
          </p:cNvPr>
          <p:cNvSpPr txBox="1"/>
          <p:nvPr/>
        </p:nvSpPr>
        <p:spPr>
          <a:xfrm>
            <a:off x="4103445" y="1079544"/>
            <a:ext cx="4000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ADVOCACIA-GERAL DA UNIÃO</a:t>
            </a:r>
            <a:b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</a:b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PROCURADORIA GERAL FEDERAL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xmlns="" id="{27865F8B-8EDD-4722-8273-901C1FB69614}"/>
              </a:ext>
            </a:extLst>
          </p:cNvPr>
          <p:cNvSpPr/>
          <p:nvPr/>
        </p:nvSpPr>
        <p:spPr>
          <a:xfrm>
            <a:off x="692700" y="794382"/>
            <a:ext cx="11044715" cy="526923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xmlns="" id="{7A867F13-7145-4175-B87A-DAE55FC1177E}"/>
              </a:ext>
            </a:extLst>
          </p:cNvPr>
          <p:cNvGrpSpPr/>
          <p:nvPr/>
        </p:nvGrpSpPr>
        <p:grpSpPr>
          <a:xfrm>
            <a:off x="5304146" y="5953349"/>
            <a:ext cx="1774208" cy="682388"/>
            <a:chOff x="5336276" y="4754850"/>
            <a:chExt cx="1774208" cy="682388"/>
          </a:xfrm>
        </p:grpSpPr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xmlns="" id="{35761429-180A-4706-8442-9A88353F06EC}"/>
                </a:ext>
              </a:extLst>
            </p:cNvPr>
            <p:cNvSpPr/>
            <p:nvPr/>
          </p:nvSpPr>
          <p:spPr>
            <a:xfrm>
              <a:off x="5336276" y="4754850"/>
              <a:ext cx="1774208" cy="6823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6" name="Imagem 15" descr="Uma imagem contendo comida, camisa&#10;&#10;Descrição gerada automaticamente">
              <a:extLst>
                <a:ext uri="{FF2B5EF4-FFF2-40B4-BE49-F238E27FC236}">
                  <a16:creationId xmlns:a16="http://schemas.microsoft.com/office/drawing/2014/main" xmlns="" id="{ECA4174B-57CC-43FB-BD00-F13C09EBEC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892" t="29141" r="20535" b="34624"/>
            <a:stretch/>
          </p:blipFill>
          <p:spPr>
            <a:xfrm>
              <a:off x="5431809" y="4754850"/>
              <a:ext cx="1678674" cy="6823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82884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="" xmlns:a16="http://schemas.microsoft.com/office/drawing/2014/main" id="{F08294D2-6AC1-45D0-A7C9-A601F3425461}"/>
              </a:ext>
            </a:extLst>
          </p:cNvPr>
          <p:cNvSpPr/>
          <p:nvPr/>
        </p:nvSpPr>
        <p:spPr>
          <a:xfrm>
            <a:off x="4617534" y="4"/>
            <a:ext cx="7574466" cy="6857996"/>
          </a:xfrm>
          <a:prstGeom prst="rect">
            <a:avLst/>
          </a:prstGeom>
          <a:solidFill>
            <a:srgbClr val="1246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" name="Conector reto 2">
            <a:extLst>
              <a:ext uri="{FF2B5EF4-FFF2-40B4-BE49-F238E27FC236}">
                <a16:creationId xmlns="" xmlns:a16="http://schemas.microsoft.com/office/drawing/2014/main" id="{AEE220C5-B7B3-4560-896D-416B827F3DCF}"/>
              </a:ext>
            </a:extLst>
          </p:cNvPr>
          <p:cNvCxnSpPr>
            <a:cxnSpLocks/>
          </p:cNvCxnSpPr>
          <p:nvPr/>
        </p:nvCxnSpPr>
        <p:spPr>
          <a:xfrm flipH="1" flipV="1">
            <a:off x="4617534" y="0"/>
            <a:ext cx="11616" cy="6858000"/>
          </a:xfrm>
          <a:prstGeom prst="line">
            <a:avLst/>
          </a:prstGeom>
          <a:ln w="38100">
            <a:solidFill>
              <a:srgbClr val="E3E8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1C0078F6-D31A-4278-92F6-0A05B362C3EF}"/>
              </a:ext>
            </a:extLst>
          </p:cNvPr>
          <p:cNvSpPr txBox="1">
            <a:spLocks/>
          </p:cNvSpPr>
          <p:nvPr/>
        </p:nvSpPr>
        <p:spPr>
          <a:xfrm>
            <a:off x="384717" y="2661686"/>
            <a:ext cx="3962400" cy="767314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j-ea"/>
                <a:cs typeface="+mj-cs"/>
              </a:rPr>
              <a:t>OUTORGAS DE USO DE LABORATÓRIOS, EQUIPAMENTOS E DEMAIS INSTALAÇÕES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j-ea"/>
              <a:cs typeface="+mj-cs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="" xmlns:a16="http://schemas.microsoft.com/office/drawing/2014/main" id="{869A84CD-2567-4370-9A3D-AFDF546FA20B}"/>
              </a:ext>
            </a:extLst>
          </p:cNvPr>
          <p:cNvSpPr/>
          <p:nvPr/>
        </p:nvSpPr>
        <p:spPr>
          <a:xfrm>
            <a:off x="384717" y="3680057"/>
            <a:ext cx="396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Previsão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legal: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Lei nº 10.973/04:</a:t>
            </a:r>
          </a:p>
        </p:txBody>
      </p:sp>
      <p:sp>
        <p:nvSpPr>
          <p:cNvPr id="8" name="Subtítulo 7">
            <a:extLst>
              <a:ext uri="{FF2B5EF4-FFF2-40B4-BE49-F238E27FC236}">
                <a16:creationId xmlns="" xmlns:a16="http://schemas.microsoft.com/office/drawing/2014/main" id="{81818576-6745-449D-91E7-EBBB4C3A6807}"/>
              </a:ext>
            </a:extLst>
          </p:cNvPr>
          <p:cNvSpPr txBox="1">
            <a:spLocks/>
          </p:cNvSpPr>
          <p:nvPr/>
        </p:nvSpPr>
        <p:spPr>
          <a:xfrm>
            <a:off x="5151167" y="987890"/>
            <a:ext cx="6507200" cy="523510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Art. 4º A ICT pública poderá, mediante contrapartida financeira ou não financeira e por prazo determinado, nos termos de contrato ou convênio: 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(Redação pela Lei nº 13.243, de 2016)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 - compartilhar seus laboratórios, equipamentos, instrumentos, materiais e demais instalações com ICT ou empresas em ações voltadas à inovação tecnológica para consecução das atividades de incubação, sem prejuízo de sua atividade finalística; 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(Redação pela Lei nº 13.243, de 2016)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II - 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permitir a utilização de seus laboratórios, equipamentos, instrumentos, materiais e demais instalações existentes em suas próprias dependências por ICT, empresas ou pessoas físicas voltadas a atividades de pesquisa, desenvolvimento e inovação, desde que tal permissão não interfira diretamente em sua atividade-fim nem com ela conflite</a:t>
            </a:r>
            <a:r>
              <a:rPr kumimoji="0" lang="pt-B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;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 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(Redação pela Lei nº 13.243, de 2016)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III - permitir o uso de seu capital intelectual em projetos de pesquisa, desenvolvimento e inovação. 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(Redação pela Lei nº 13.243, de 2016)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Imagem 6" descr="Uma imagem contendo comida, camisa&#10;&#10;Descrição gerada automaticamente">
            <a:extLst>
              <a:ext uri="{FF2B5EF4-FFF2-40B4-BE49-F238E27FC236}">
                <a16:creationId xmlns="" xmlns:a16="http://schemas.microsoft.com/office/drawing/2014/main" id="{A5DFD93D-4701-4589-B4C1-6E89163CE1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895831"/>
            <a:ext cx="1838548" cy="135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3012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="" xmlns:a16="http://schemas.microsoft.com/office/drawing/2014/main" id="{F08294D2-6AC1-45D0-A7C9-A601F3425461}"/>
              </a:ext>
            </a:extLst>
          </p:cNvPr>
          <p:cNvSpPr/>
          <p:nvPr/>
        </p:nvSpPr>
        <p:spPr>
          <a:xfrm>
            <a:off x="4617534" y="4"/>
            <a:ext cx="7574466" cy="6857996"/>
          </a:xfrm>
          <a:prstGeom prst="rect">
            <a:avLst/>
          </a:prstGeom>
          <a:solidFill>
            <a:srgbClr val="1246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" name="Conector reto 2">
            <a:extLst>
              <a:ext uri="{FF2B5EF4-FFF2-40B4-BE49-F238E27FC236}">
                <a16:creationId xmlns="" xmlns:a16="http://schemas.microsoft.com/office/drawing/2014/main" id="{AEE220C5-B7B3-4560-896D-416B827F3DCF}"/>
              </a:ext>
            </a:extLst>
          </p:cNvPr>
          <p:cNvCxnSpPr>
            <a:cxnSpLocks/>
          </p:cNvCxnSpPr>
          <p:nvPr/>
        </p:nvCxnSpPr>
        <p:spPr>
          <a:xfrm flipH="1" flipV="1">
            <a:off x="4617534" y="0"/>
            <a:ext cx="11616" cy="6858000"/>
          </a:xfrm>
          <a:prstGeom prst="line">
            <a:avLst/>
          </a:prstGeom>
          <a:ln w="38100">
            <a:solidFill>
              <a:srgbClr val="E3E8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1C0078F6-D31A-4278-92F6-0A05B362C3EF}"/>
              </a:ext>
            </a:extLst>
          </p:cNvPr>
          <p:cNvSpPr txBox="1">
            <a:spLocks/>
          </p:cNvSpPr>
          <p:nvPr/>
        </p:nvSpPr>
        <p:spPr>
          <a:xfrm>
            <a:off x="384717" y="2661686"/>
            <a:ext cx="3962400" cy="767314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j-ea"/>
                <a:cs typeface="+mj-cs"/>
              </a:rPr>
              <a:t>OUTORGAS DE USO DE LABORATÓRIOS, EQUIPAMENTOS E DEMAIS INSTALAÇÕES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j-ea"/>
              <a:cs typeface="+mj-cs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="" xmlns:a16="http://schemas.microsoft.com/office/drawing/2014/main" id="{1860FC49-0131-4C10-8F7B-9D78172711DE}"/>
              </a:ext>
            </a:extLst>
          </p:cNvPr>
          <p:cNvSpPr/>
          <p:nvPr/>
        </p:nvSpPr>
        <p:spPr>
          <a:xfrm>
            <a:off x="780850" y="4293083"/>
            <a:ext cx="3025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Abrangência da previsão legal</a:t>
            </a:r>
          </a:p>
        </p:txBody>
      </p:sp>
      <p:sp>
        <p:nvSpPr>
          <p:cNvPr id="9" name="Subtítulo 7">
            <a:extLst>
              <a:ext uri="{FF2B5EF4-FFF2-40B4-BE49-F238E27FC236}">
                <a16:creationId xmlns="" xmlns:a16="http://schemas.microsoft.com/office/drawing/2014/main" id="{CBE54D39-17A4-43EE-99BC-55681BC2EDF6}"/>
              </a:ext>
            </a:extLst>
          </p:cNvPr>
          <p:cNvSpPr txBox="1">
            <a:spLocks/>
          </p:cNvSpPr>
          <p:nvPr/>
        </p:nvSpPr>
        <p:spPr>
          <a:xfrm>
            <a:off x="4899566" y="165100"/>
            <a:ext cx="7013033" cy="65024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pt-BR" sz="1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pt-BR" sz="1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lvl="0" indent="-342900" algn="just">
              <a:lnSpc>
                <a:spcPct val="17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pt-BR" b="1" u="sng" dirty="0" smtClean="0">
                <a:solidFill>
                  <a:srgbClr val="FFFF00"/>
                </a:solidFill>
              </a:rPr>
              <a:t>AUTORIZAÇÃO</a:t>
            </a:r>
            <a:r>
              <a:rPr lang="pt-BR" sz="2000" b="1" dirty="0" smtClean="0">
                <a:solidFill>
                  <a:srgbClr val="FFFF00"/>
                </a:solidFill>
              </a:rPr>
              <a:t> </a:t>
            </a:r>
            <a:r>
              <a:rPr lang="pt-BR" sz="1800" b="1" dirty="0" smtClean="0">
                <a:solidFill>
                  <a:srgbClr val="FFFF00"/>
                </a:solidFill>
              </a:rPr>
              <a:t>administrativa </a:t>
            </a:r>
            <a:r>
              <a:rPr lang="pt-BR" sz="1800" b="1" dirty="0">
                <a:solidFill>
                  <a:srgbClr val="FFFF00"/>
                </a:solidFill>
              </a:rPr>
              <a:t>de </a:t>
            </a:r>
            <a:r>
              <a:rPr kumimoji="0" lang="pt-B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uso, </a:t>
            </a:r>
          </a:p>
          <a:p>
            <a:pPr marL="342900" lvl="0" indent="-342900" algn="just">
              <a:lnSpc>
                <a:spcPct val="17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pt-BR" b="1" u="sng" dirty="0" smtClean="0">
                <a:solidFill>
                  <a:srgbClr val="FFFF00"/>
                </a:solidFill>
                <a:latin typeface="Calibri" panose="020F0502020204030204"/>
              </a:rPr>
              <a:t>P</a:t>
            </a:r>
            <a:r>
              <a:rPr lang="pt-BR" b="1" u="sng" dirty="0" smtClean="0">
                <a:solidFill>
                  <a:srgbClr val="FFFF00"/>
                </a:solidFill>
              </a:rPr>
              <a:t>ERMISSÃO</a:t>
            </a:r>
            <a:r>
              <a:rPr lang="pt-BR" sz="2000" b="1" dirty="0" smtClean="0">
                <a:solidFill>
                  <a:srgbClr val="FFFF00"/>
                </a:solidFill>
              </a:rPr>
              <a:t> </a:t>
            </a:r>
            <a:r>
              <a:rPr lang="pt-BR" sz="1800" b="1" dirty="0" smtClean="0">
                <a:solidFill>
                  <a:srgbClr val="FFFF00"/>
                </a:solidFill>
              </a:rPr>
              <a:t>administrativa  </a:t>
            </a:r>
            <a:r>
              <a:rPr kumimoji="0" lang="pt-B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 uso; e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pt-BR" b="1" u="sng" dirty="0" smtClean="0">
                <a:solidFill>
                  <a:srgbClr val="FFFF00"/>
                </a:solidFill>
                <a:latin typeface="Calibri" panose="020F0502020204030204"/>
              </a:rPr>
              <a:t>C</a:t>
            </a:r>
            <a:r>
              <a:rPr kumimoji="0" lang="pt-BR" b="1" i="0" u="sng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</a:rPr>
              <a:t>ONCESSÃO</a:t>
            </a: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pt-B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administrativa 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 uso</a:t>
            </a:r>
            <a:r>
              <a:rPr kumimoji="0" lang="pt-B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 que fará o administrador optar pela a autorização, a permissão ou a concessão de uso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será o grau na atribuição do uso especial e na vinculação do usuário com a Administração, o que deverá ser aferido caso a caso</a:t>
            </a:r>
            <a:r>
              <a:rPr kumimoji="0" lang="pt-B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agem 6" descr="Uma imagem contendo comida, camisa&#10;&#10;Descrição gerada automaticamente">
            <a:extLst>
              <a:ext uri="{FF2B5EF4-FFF2-40B4-BE49-F238E27FC236}">
                <a16:creationId xmlns="" xmlns:a16="http://schemas.microsoft.com/office/drawing/2014/main" id="{D767F7C9-D29E-4880-B782-E49A3CA7D8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895831"/>
            <a:ext cx="1838548" cy="135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4815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Prédio no meio de uma cidade&#10;&#10;Descrição gerada automaticamente">
            <a:extLst>
              <a:ext uri="{FF2B5EF4-FFF2-40B4-BE49-F238E27FC236}">
                <a16:creationId xmlns="" xmlns:a16="http://schemas.microsoft.com/office/drawing/2014/main" id="{9DD01B77-02C6-4207-AB9F-5FA5013017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49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4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86BC7F07-33B5-4B89-901F-AA0B15292522}"/>
              </a:ext>
            </a:extLst>
          </p:cNvPr>
          <p:cNvSpPr/>
          <p:nvPr/>
        </p:nvSpPr>
        <p:spPr>
          <a:xfrm>
            <a:off x="0" y="0"/>
            <a:ext cx="12219537" cy="6858001"/>
          </a:xfrm>
          <a:prstGeom prst="rect">
            <a:avLst/>
          </a:prstGeom>
          <a:solidFill>
            <a:srgbClr val="124673">
              <a:alpha val="8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="" xmlns:a16="http://schemas.microsoft.com/office/drawing/2014/main" id="{4B222D7A-18A1-480A-A2D1-B334D46AE8BF}"/>
              </a:ext>
            </a:extLst>
          </p:cNvPr>
          <p:cNvSpPr txBox="1"/>
          <p:nvPr/>
        </p:nvSpPr>
        <p:spPr>
          <a:xfrm>
            <a:off x="2109428" y="2516310"/>
            <a:ext cx="797314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CONTRATO DE PRESTAÇÃO DE SERVIÇOS PARA PD&amp;I</a:t>
            </a:r>
          </a:p>
        </p:txBody>
      </p:sp>
      <p:cxnSp>
        <p:nvCxnSpPr>
          <p:cNvPr id="11" name="Conector reto 10">
            <a:extLst>
              <a:ext uri="{FF2B5EF4-FFF2-40B4-BE49-F238E27FC236}">
                <a16:creationId xmlns="" xmlns:a16="http://schemas.microsoft.com/office/drawing/2014/main" id="{8DC5D464-52C2-400F-AF9F-B3B674845623}"/>
              </a:ext>
            </a:extLst>
          </p:cNvPr>
          <p:cNvCxnSpPr/>
          <p:nvPr/>
        </p:nvCxnSpPr>
        <p:spPr>
          <a:xfrm>
            <a:off x="2743200" y="3949065"/>
            <a:ext cx="649605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DE198CF3-EB8F-4941-86F2-BFEC4FB58D54}"/>
              </a:ext>
            </a:extLst>
          </p:cNvPr>
          <p:cNvSpPr txBox="1"/>
          <p:nvPr/>
        </p:nvSpPr>
        <p:spPr>
          <a:xfrm>
            <a:off x="2109428" y="3141362"/>
            <a:ext cx="7973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PARECER n. </a:t>
            </a: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02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/2020/CP-CT&amp;I/PGF/AGU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grpSp>
        <p:nvGrpSpPr>
          <p:cNvPr id="10" name="Agrupar 9">
            <a:extLst>
              <a:ext uri="{FF2B5EF4-FFF2-40B4-BE49-F238E27FC236}">
                <a16:creationId xmlns="" xmlns:a16="http://schemas.microsoft.com/office/drawing/2014/main" id="{0B3A12C2-2356-425E-AF0E-20F09EFFC51C}"/>
              </a:ext>
            </a:extLst>
          </p:cNvPr>
          <p:cNvGrpSpPr/>
          <p:nvPr/>
        </p:nvGrpSpPr>
        <p:grpSpPr>
          <a:xfrm>
            <a:off x="9239250" y="3607871"/>
            <a:ext cx="1774208" cy="682388"/>
            <a:chOff x="5336276" y="4754850"/>
            <a:chExt cx="1774208" cy="682388"/>
          </a:xfrm>
        </p:grpSpPr>
        <p:sp>
          <p:nvSpPr>
            <p:cNvPr id="12" name="Retângulo 11">
              <a:extLst>
                <a:ext uri="{FF2B5EF4-FFF2-40B4-BE49-F238E27FC236}">
                  <a16:creationId xmlns="" xmlns:a16="http://schemas.microsoft.com/office/drawing/2014/main" id="{EC2ED27D-E1B1-4AE6-ADA3-79C8C80E4B1C}"/>
                </a:ext>
              </a:extLst>
            </p:cNvPr>
            <p:cNvSpPr/>
            <p:nvPr/>
          </p:nvSpPr>
          <p:spPr>
            <a:xfrm>
              <a:off x="5336276" y="4754850"/>
              <a:ext cx="1774208" cy="6823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3" name="Imagem 12" descr="Uma imagem contendo comida, camisa&#10;&#10;Descrição gerada automaticamente">
              <a:extLst>
                <a:ext uri="{FF2B5EF4-FFF2-40B4-BE49-F238E27FC236}">
                  <a16:creationId xmlns="" xmlns:a16="http://schemas.microsoft.com/office/drawing/2014/main" id="{D7186D62-C8F3-464D-9D4C-E56C64A379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892" t="29141" r="20535" b="34624"/>
            <a:stretch/>
          </p:blipFill>
          <p:spPr>
            <a:xfrm>
              <a:off x="5431809" y="4754850"/>
              <a:ext cx="1678674" cy="6823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522895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9400"/>
            <a:ext cx="12192000" cy="629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1741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="" xmlns:a16="http://schemas.microsoft.com/office/drawing/2014/main" id="{F08294D2-6AC1-45D0-A7C9-A601F3425461}"/>
              </a:ext>
            </a:extLst>
          </p:cNvPr>
          <p:cNvSpPr/>
          <p:nvPr/>
        </p:nvSpPr>
        <p:spPr>
          <a:xfrm>
            <a:off x="0" y="0"/>
            <a:ext cx="12192000" cy="1219197"/>
          </a:xfrm>
          <a:prstGeom prst="rect">
            <a:avLst/>
          </a:prstGeom>
          <a:solidFill>
            <a:srgbClr val="1246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" name="Conector reto 2">
            <a:extLst>
              <a:ext uri="{FF2B5EF4-FFF2-40B4-BE49-F238E27FC236}">
                <a16:creationId xmlns="" xmlns:a16="http://schemas.microsoft.com/office/drawing/2014/main" id="{AEE220C5-B7B3-4560-896D-416B827F3DCF}"/>
              </a:ext>
            </a:extLst>
          </p:cNvPr>
          <p:cNvCxnSpPr>
            <a:cxnSpLocks/>
          </p:cNvCxnSpPr>
          <p:nvPr/>
        </p:nvCxnSpPr>
        <p:spPr>
          <a:xfrm>
            <a:off x="0" y="1200142"/>
            <a:ext cx="12192000" cy="0"/>
          </a:xfrm>
          <a:prstGeom prst="line">
            <a:avLst/>
          </a:prstGeom>
          <a:ln w="38100">
            <a:solidFill>
              <a:srgbClr val="E3E8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1C0078F6-D31A-4278-92F6-0A05B362C3EF}"/>
              </a:ext>
            </a:extLst>
          </p:cNvPr>
          <p:cNvSpPr txBox="1">
            <a:spLocks/>
          </p:cNvSpPr>
          <p:nvPr/>
        </p:nvSpPr>
        <p:spPr>
          <a:xfrm>
            <a:off x="647699" y="291949"/>
            <a:ext cx="10896600" cy="767314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j-ea"/>
                <a:cs typeface="+mj-cs"/>
              </a:rPr>
              <a:t>CONTRATO DE PRESTAÇÃO DE SERVIÇOS PARA PD&amp;I</a:t>
            </a:r>
          </a:p>
        </p:txBody>
      </p:sp>
      <p:sp>
        <p:nvSpPr>
          <p:cNvPr id="7" name="Subtítulo 7">
            <a:extLst>
              <a:ext uri="{FF2B5EF4-FFF2-40B4-BE49-F238E27FC236}">
                <a16:creationId xmlns="" xmlns:a16="http://schemas.microsoft.com/office/drawing/2014/main" id="{7B8B0926-0DCA-4E13-B7AF-55D27FA7DF80}"/>
              </a:ext>
            </a:extLst>
          </p:cNvPr>
          <p:cNvSpPr txBox="1">
            <a:spLocks/>
          </p:cNvSpPr>
          <p:nvPr/>
        </p:nvSpPr>
        <p:spPr>
          <a:xfrm>
            <a:off x="647699" y="1511146"/>
            <a:ext cx="10875227" cy="431683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Lei nº 10.973/04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“</a:t>
            </a:r>
          </a:p>
          <a:p>
            <a:pPr marL="854075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Art. 8º. É facultado à ICT prestar a instituições públicas ou privadas serviços técnicos especializados compatíveis com os objetivos desta Lei, nas atividades voltadas à inovação e à pesquisa científica e tecnológica no ambiente produtivo, visando, entre outros objetivos, à maior competitividade das empresas.”</a:t>
            </a:r>
          </a:p>
          <a:p>
            <a:pPr marL="854075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Partes  - interesses contrapostos</a:t>
            </a:r>
          </a:p>
          <a:p>
            <a:pPr marL="446088" marR="0" lvl="0" indent="-889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CONTRATADA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Instituição Científica, Tecnológica e de Inovação</a:t>
            </a:r>
          </a:p>
          <a:p>
            <a:pPr marL="446088" marR="0" lvl="0" indent="-889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CONTRATANTE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Instituições públicas ou privadas</a:t>
            </a:r>
          </a:p>
          <a:p>
            <a:pPr marL="357188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365125" marR="0" lvl="0" indent="-365125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ICT 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- Órgão ou entidade da administração pública (...) ou pessoa jurídica de direito privado sem fins lucrativos legalmente constituída sob as leis brasileiras, (...) que inclua em sua </a:t>
            </a:r>
            <a:r>
              <a:rPr kumimoji="0" lang="pt-BR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missão institucional </a:t>
            </a:r>
            <a:r>
              <a:rPr kumimoji="0" lang="pt-BR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(...)</a:t>
            </a:r>
            <a:r>
              <a:rPr kumimoji="0" lang="pt-BR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pesquisa básica ou aplicada de caráter científico ou tecnológico ou o desenvolvimento de novos produtos, serviços ou processos.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Imagem 7" descr="Uma imagem contendo comida, camisa&#10;&#10;Descrição gerada automaticamente">
            <a:extLst>
              <a:ext uri="{FF2B5EF4-FFF2-40B4-BE49-F238E27FC236}">
                <a16:creationId xmlns="" xmlns:a16="http://schemas.microsoft.com/office/drawing/2014/main" id="{4AE73178-13ED-4922-878E-B5D1195466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025" y="5870403"/>
            <a:ext cx="1838548" cy="135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6689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Prédio no meio de uma cidade&#10;&#10;Descrição gerada automaticamente">
            <a:extLst>
              <a:ext uri="{FF2B5EF4-FFF2-40B4-BE49-F238E27FC236}">
                <a16:creationId xmlns:a16="http://schemas.microsoft.com/office/drawing/2014/main" xmlns="" id="{9DD01B77-02C6-4207-AB9F-5FA5013017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49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4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86BC7F07-33B5-4B89-901F-AA0B15292522}"/>
              </a:ext>
            </a:extLst>
          </p:cNvPr>
          <p:cNvSpPr/>
          <p:nvPr/>
        </p:nvSpPr>
        <p:spPr>
          <a:xfrm>
            <a:off x="0" y="0"/>
            <a:ext cx="12219537" cy="6858001"/>
          </a:xfrm>
          <a:prstGeom prst="rect">
            <a:avLst/>
          </a:prstGeom>
          <a:solidFill>
            <a:srgbClr val="124673">
              <a:alpha val="8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4B222D7A-18A1-480A-A2D1-B334D46AE8BF}"/>
              </a:ext>
            </a:extLst>
          </p:cNvPr>
          <p:cNvSpPr txBox="1"/>
          <p:nvPr/>
        </p:nvSpPr>
        <p:spPr>
          <a:xfrm>
            <a:off x="2136965" y="2593030"/>
            <a:ext cx="7973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ACORDO DE PARCERIA PARA PD&amp;I</a:t>
            </a:r>
          </a:p>
        </p:txBody>
      </p: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xmlns="" id="{8DC5D464-52C2-400F-AF9F-B3B674845623}"/>
              </a:ext>
            </a:extLst>
          </p:cNvPr>
          <p:cNvCxnSpPr/>
          <p:nvPr/>
        </p:nvCxnSpPr>
        <p:spPr>
          <a:xfrm>
            <a:off x="2743200" y="3758565"/>
            <a:ext cx="649605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DE198CF3-EB8F-4941-86F2-BFEC4FB58D54}"/>
              </a:ext>
            </a:extLst>
          </p:cNvPr>
          <p:cNvSpPr txBox="1"/>
          <p:nvPr/>
        </p:nvSpPr>
        <p:spPr>
          <a:xfrm>
            <a:off x="2136965" y="3188469"/>
            <a:ext cx="7973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PARECER nº 01/2019/CPCTI/PGF/AGU</a:t>
            </a:r>
          </a:p>
        </p:txBody>
      </p:sp>
      <p:grpSp>
        <p:nvGrpSpPr>
          <p:cNvPr id="10" name="Agrupar 9">
            <a:extLst>
              <a:ext uri="{FF2B5EF4-FFF2-40B4-BE49-F238E27FC236}">
                <a16:creationId xmlns:a16="http://schemas.microsoft.com/office/drawing/2014/main" xmlns="" id="{52A73642-1630-4948-9FCE-7D5800375176}"/>
              </a:ext>
            </a:extLst>
          </p:cNvPr>
          <p:cNvGrpSpPr/>
          <p:nvPr/>
        </p:nvGrpSpPr>
        <p:grpSpPr>
          <a:xfrm>
            <a:off x="9236774" y="3429000"/>
            <a:ext cx="1774208" cy="682388"/>
            <a:chOff x="5336276" y="4754850"/>
            <a:chExt cx="1774208" cy="682388"/>
          </a:xfrm>
        </p:grpSpPr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xmlns="" id="{2C9AB3FA-3688-41D4-A104-7A0D38367C0D}"/>
                </a:ext>
              </a:extLst>
            </p:cNvPr>
            <p:cNvSpPr/>
            <p:nvPr/>
          </p:nvSpPr>
          <p:spPr>
            <a:xfrm>
              <a:off x="5336276" y="4754850"/>
              <a:ext cx="1774208" cy="6823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3" name="Imagem 12" descr="Uma imagem contendo comida, camisa&#10;&#10;Descrição gerada automaticamente">
              <a:extLst>
                <a:ext uri="{FF2B5EF4-FFF2-40B4-BE49-F238E27FC236}">
                  <a16:creationId xmlns:a16="http://schemas.microsoft.com/office/drawing/2014/main" xmlns="" id="{6BFBC065-70F8-407A-BA1B-627153919C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892" t="29141" r="20535" b="34624"/>
            <a:stretch/>
          </p:blipFill>
          <p:spPr>
            <a:xfrm>
              <a:off x="5431809" y="4754850"/>
              <a:ext cx="1678674" cy="6823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60085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8300"/>
            <a:ext cx="12192000" cy="6112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9139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89125B49-B429-43EF-A01B-FFF6D85E2068}"/>
              </a:ext>
            </a:extLst>
          </p:cNvPr>
          <p:cNvSpPr/>
          <p:nvPr/>
        </p:nvSpPr>
        <p:spPr>
          <a:xfrm>
            <a:off x="3432685" y="0"/>
            <a:ext cx="8759316" cy="6858000"/>
          </a:xfrm>
          <a:prstGeom prst="rect">
            <a:avLst/>
          </a:prstGeom>
          <a:solidFill>
            <a:srgbClr val="1246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FDFF4F-6A26-4D0B-BA39-E4A61AE17F8A}"/>
              </a:ext>
            </a:extLst>
          </p:cNvPr>
          <p:cNvSpPr txBox="1">
            <a:spLocks/>
          </p:cNvSpPr>
          <p:nvPr/>
        </p:nvSpPr>
        <p:spPr>
          <a:xfrm>
            <a:off x="221732" y="2964874"/>
            <a:ext cx="3056656" cy="1001228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j-ea"/>
                <a:cs typeface="+mj-cs"/>
              </a:rPr>
              <a:t>ACORDO DE PARCERIA PARA PD&amp;I</a:t>
            </a:r>
          </a:p>
        </p:txBody>
      </p:sp>
      <p:pic>
        <p:nvPicPr>
          <p:cNvPr id="7" name="Gráfico 6" descr="Aperto de mão">
            <a:extLst>
              <a:ext uri="{FF2B5EF4-FFF2-40B4-BE49-F238E27FC236}">
                <a16:creationId xmlns:a16="http://schemas.microsoft.com/office/drawing/2014/main" xmlns="" id="{3BC0F357-979D-429A-8952-C0A64D2A1D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236307" y="2015598"/>
            <a:ext cx="914400" cy="914400"/>
          </a:xfrm>
          <a:prstGeom prst="rect">
            <a:avLst/>
          </a:prstGeom>
        </p:spPr>
      </p:pic>
      <p:sp>
        <p:nvSpPr>
          <p:cNvPr id="8" name="Subtítulo 7">
            <a:extLst>
              <a:ext uri="{FF2B5EF4-FFF2-40B4-BE49-F238E27FC236}">
                <a16:creationId xmlns:a16="http://schemas.microsoft.com/office/drawing/2014/main" xmlns="" id="{97517F28-FA86-4DD1-AEE9-EBB5D17B1A41}"/>
              </a:ext>
            </a:extLst>
          </p:cNvPr>
          <p:cNvSpPr txBox="1">
            <a:spLocks/>
          </p:cNvSpPr>
          <p:nvPr/>
        </p:nvSpPr>
        <p:spPr>
          <a:xfrm>
            <a:off x="3671590" y="465269"/>
            <a:ext cx="8072464" cy="614909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t-BR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</a:rPr>
              <a:t>Acordo</a:t>
            </a:r>
            <a:r>
              <a:rPr lang="pt-BR" sz="2400" b="1" u="sng" noProof="0" dirty="0">
                <a:solidFill>
                  <a:srgbClr val="FFFF00"/>
                </a:solidFill>
                <a:latin typeface="Calibri" panose="020F0502020204030204"/>
              </a:rPr>
              <a:t> </a:t>
            </a:r>
            <a:r>
              <a:rPr lang="pt-BR" sz="2400" b="1" u="sng" dirty="0" smtClean="0">
                <a:solidFill>
                  <a:srgbClr val="FFFF00"/>
                </a:solidFill>
                <a:latin typeface="Calibri" panose="020F0502020204030204"/>
              </a:rPr>
              <a:t>para parcerias de CT&amp;I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pt-BR" sz="2000" b="1" i="0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Art</a:t>
            </a:r>
            <a:r>
              <a:rPr kumimoji="0" lang="pt-BR" sz="2000" b="1" i="0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9º, da Lei nº 10.973/04 e </a:t>
            </a:r>
            <a:r>
              <a:rPr kumimoji="0" lang="pt-BR" sz="2000" b="1" i="0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arts</a:t>
            </a:r>
            <a:r>
              <a:rPr kumimoji="0" lang="pt-BR" sz="2000" b="1" i="0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35 a 37 do Decreto nº 9.283/</a:t>
            </a:r>
            <a:r>
              <a:rPr kumimoji="0" lang="pt-BR" sz="2000" b="1" i="0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18</a:t>
            </a:r>
            <a:endParaRPr kumimoji="0" lang="pt-BR" sz="2000" b="1" i="0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6213" marR="0" lvl="0" indent="-101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pt-BR" sz="2200" b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Art</a:t>
            </a:r>
            <a:r>
              <a:rPr kumimoji="0" lang="pt-BR" sz="2200" b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9º É facultado à </a:t>
            </a:r>
            <a:r>
              <a:rPr kumimoji="0" lang="pt-BR" sz="2200" b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ICT</a:t>
            </a:r>
            <a:r>
              <a:rPr kumimoji="0" lang="pt-BR" sz="2200" b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celebrar acordos de parceria com </a:t>
            </a:r>
            <a:r>
              <a:rPr kumimoji="0" lang="pt-BR" sz="2200" b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instituições públicas e privadas </a:t>
            </a:r>
            <a:r>
              <a:rPr kumimoji="0" lang="pt-BR" sz="2200" b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para realização de atividades conjuntas de pesquisa científica e tecnológica e de desenvolvimento de tecnologia, produto, serviço ou processo. </a:t>
            </a:r>
          </a:p>
          <a:p>
            <a:pPr marL="714375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pt-BR" sz="20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t-BR" sz="24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 transferências de recursos </a:t>
            </a:r>
            <a:r>
              <a:rPr kumimoji="0" lang="pt-BR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pt-BR" sz="24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 parceiro privado </a:t>
            </a:r>
            <a:endParaRPr kumimoji="0" lang="pt-BR" sz="2400" b="1" i="0" u="sng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art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35, §6º, Decreto nº 9.283/18:</a:t>
            </a:r>
          </a:p>
          <a:p>
            <a:pPr marL="176213" marR="0" lvl="0" indent="87313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pt-BR" sz="220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§ </a:t>
            </a:r>
            <a:r>
              <a:rPr kumimoji="0" lang="pt-BR" sz="22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6º O acordo de parceria para pesquisa, desenvolvimento e inovação poderá prever a transferência de recursos financeiros dos parceiros privados para os parceiros públicos, inclusive por meio de fundação de apoio, para a consecução das atividades previstas neste Decreto</a:t>
            </a:r>
            <a:r>
              <a:rPr kumimoji="0" lang="pt-BR" sz="220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0" lang="pt-BR" sz="22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714375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pt-BR" sz="18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Parecer nº 001/2019/CPCTI/DEPCONSU/PGF/AGU- duas minutas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 transferência de </a:t>
            </a:r>
            <a:r>
              <a:rPr kumimoji="0" lang="pt-B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recursos (</a:t>
            </a:r>
            <a:r>
              <a:rPr kumimoji="0" lang="pt-B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acordo-m</a:t>
            </a:r>
            <a:r>
              <a:rPr kumimoji="0" lang="pt-B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ãe</a:t>
            </a:r>
            <a:r>
              <a:rPr kumimoji="0" lang="pt-B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);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 transferência de recursos do parceiro privado para o </a:t>
            </a:r>
            <a:r>
              <a:rPr kumimoji="0" lang="pt-B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público.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xmlns="" id="{21B9B9FC-7FDB-405C-B1C4-DB81CA68663E}"/>
              </a:ext>
            </a:extLst>
          </p:cNvPr>
          <p:cNvCxnSpPr>
            <a:cxnSpLocks/>
          </p:cNvCxnSpPr>
          <p:nvPr/>
        </p:nvCxnSpPr>
        <p:spPr>
          <a:xfrm flipH="1">
            <a:off x="3416140" y="0"/>
            <a:ext cx="10164" cy="6858000"/>
          </a:xfrm>
          <a:prstGeom prst="line">
            <a:avLst/>
          </a:prstGeom>
          <a:ln w="38100">
            <a:solidFill>
              <a:srgbClr val="E3E8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m 9" descr="Uma imagem contendo comida, camisa&#10;&#10;Descrição gerada automaticamente">
            <a:extLst>
              <a:ext uri="{FF2B5EF4-FFF2-40B4-BE49-F238E27FC236}">
                <a16:creationId xmlns:a16="http://schemas.microsoft.com/office/drawing/2014/main" xmlns="" id="{F0F187C6-A614-4D99-BCC0-223B68C5AC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895831"/>
            <a:ext cx="1838548" cy="135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873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Uma imagem contendo motor&#10;&#10;Descrição gerada automaticamente">
            <a:extLst>
              <a:ext uri="{FF2B5EF4-FFF2-40B4-BE49-F238E27FC236}">
                <a16:creationId xmlns:a16="http://schemas.microsoft.com/office/drawing/2014/main" xmlns="" id="{8E7968FD-2BBE-4472-BEEF-02864BA1A6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812" r="-1562" b="7812"/>
          <a:stretch/>
        </p:blipFill>
        <p:spPr>
          <a:xfrm>
            <a:off x="0" y="-1"/>
            <a:ext cx="12382500" cy="6858002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2EF38AE8-B618-434C-99C4-1359DE034107}"/>
              </a:ext>
            </a:extLst>
          </p:cNvPr>
          <p:cNvSpPr/>
          <p:nvPr/>
        </p:nvSpPr>
        <p:spPr>
          <a:xfrm>
            <a:off x="27537" y="-116203"/>
            <a:ext cx="12192000" cy="6874993"/>
          </a:xfrm>
          <a:prstGeom prst="rect">
            <a:avLst/>
          </a:prstGeom>
          <a:solidFill>
            <a:srgbClr val="124673">
              <a:alpha val="8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xmlns="" id="{B744D14C-D570-48A8-A7EC-D063B6AC68FC}"/>
              </a:ext>
            </a:extLst>
          </p:cNvPr>
          <p:cNvSpPr txBox="1"/>
          <p:nvPr/>
        </p:nvSpPr>
        <p:spPr>
          <a:xfrm>
            <a:off x="1573967" y="3366151"/>
            <a:ext cx="68980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/>
            </a:r>
            <a:b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</a:b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563C1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  <a:hlinkClick r:id="rId4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TextBox 5">
            <a:extLst>
              <a:ext uri="{FF2B5EF4-FFF2-40B4-BE49-F238E27FC236}">
                <a16:creationId xmlns:a16="http://schemas.microsoft.com/office/drawing/2014/main" xmlns="" id="{5F419E8D-E3CF-4A97-87FA-825F0C91B459}"/>
              </a:ext>
            </a:extLst>
          </p:cNvPr>
          <p:cNvSpPr txBox="1"/>
          <p:nvPr/>
        </p:nvSpPr>
        <p:spPr>
          <a:xfrm>
            <a:off x="3005084" y="4205303"/>
            <a:ext cx="40004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OBRIGADO!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xmlns="" id="{27865F8B-8EDD-4722-8273-901C1FB69614}"/>
              </a:ext>
            </a:extLst>
          </p:cNvPr>
          <p:cNvSpPr/>
          <p:nvPr/>
        </p:nvSpPr>
        <p:spPr>
          <a:xfrm>
            <a:off x="1165291" y="3545305"/>
            <a:ext cx="9916493" cy="19926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xmlns="" id="{A3D1820E-D319-4C6B-9BDF-2AE3A98BC6D3}"/>
              </a:ext>
            </a:extLst>
          </p:cNvPr>
          <p:cNvGrpSpPr/>
          <p:nvPr/>
        </p:nvGrpSpPr>
        <p:grpSpPr>
          <a:xfrm>
            <a:off x="8747426" y="3545304"/>
            <a:ext cx="2560006" cy="2009624"/>
            <a:chOff x="8747426" y="3545304"/>
            <a:chExt cx="2560006" cy="2009624"/>
          </a:xfrm>
        </p:grpSpPr>
        <p:sp>
          <p:nvSpPr>
            <p:cNvPr id="2" name="Retângulo 1">
              <a:extLst>
                <a:ext uri="{FF2B5EF4-FFF2-40B4-BE49-F238E27FC236}">
                  <a16:creationId xmlns:a16="http://schemas.microsoft.com/office/drawing/2014/main" xmlns="" id="{401D6F96-8EFA-4EFF-A9AC-A930B685FAE5}"/>
                </a:ext>
              </a:extLst>
            </p:cNvPr>
            <p:cNvSpPr/>
            <p:nvPr/>
          </p:nvSpPr>
          <p:spPr>
            <a:xfrm>
              <a:off x="8747426" y="3545304"/>
              <a:ext cx="2361895" cy="20096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0" name="Imagem 9" descr="Uma imagem contendo comida, camisa&#10;&#10;Descrição gerada automaticamente">
              <a:extLst>
                <a:ext uri="{FF2B5EF4-FFF2-40B4-BE49-F238E27FC236}">
                  <a16:creationId xmlns:a16="http://schemas.microsoft.com/office/drawing/2014/main" xmlns="" id="{4B299E11-FA6C-4EF3-A546-5CA35FC4F18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47426" y="3654713"/>
              <a:ext cx="2560006" cy="18832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26482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F08294D2-6AC1-45D0-A7C9-A601F3425461}"/>
              </a:ext>
            </a:extLst>
          </p:cNvPr>
          <p:cNvSpPr/>
          <p:nvPr/>
        </p:nvSpPr>
        <p:spPr>
          <a:xfrm>
            <a:off x="0" y="0"/>
            <a:ext cx="12192000" cy="1726281"/>
          </a:xfrm>
          <a:prstGeom prst="rect">
            <a:avLst/>
          </a:prstGeom>
          <a:solidFill>
            <a:srgbClr val="1246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" name="Conector reto 2">
            <a:extLst>
              <a:ext uri="{FF2B5EF4-FFF2-40B4-BE49-F238E27FC236}">
                <a16:creationId xmlns:a16="http://schemas.microsoft.com/office/drawing/2014/main" xmlns="" id="{AEE220C5-B7B3-4560-896D-416B827F3DCF}"/>
              </a:ext>
            </a:extLst>
          </p:cNvPr>
          <p:cNvCxnSpPr>
            <a:cxnSpLocks/>
          </p:cNvCxnSpPr>
          <p:nvPr/>
        </p:nvCxnSpPr>
        <p:spPr>
          <a:xfrm>
            <a:off x="0" y="1600195"/>
            <a:ext cx="12192000" cy="0"/>
          </a:xfrm>
          <a:prstGeom prst="line">
            <a:avLst/>
          </a:prstGeom>
          <a:ln w="38100">
            <a:solidFill>
              <a:srgbClr val="E3E8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1C0078F6-D31A-4278-92F6-0A05B362C3EF}"/>
              </a:ext>
            </a:extLst>
          </p:cNvPr>
          <p:cNvSpPr txBox="1">
            <a:spLocks/>
          </p:cNvSpPr>
          <p:nvPr/>
        </p:nvSpPr>
        <p:spPr>
          <a:xfrm>
            <a:off x="647700" y="196951"/>
            <a:ext cx="10896600" cy="129507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rgbClr val="FFFF00"/>
                </a:solidFill>
                <a:latin typeface="Tw Cen MT" panose="020B0602020104020603" pitchFamily="34" charset="0"/>
              </a:rPr>
              <a:t>INSTRUMENTOS ESTRUTURADOS DE FOMENTO À CTI </a:t>
            </a:r>
          </a:p>
        </p:txBody>
      </p:sp>
      <p:sp>
        <p:nvSpPr>
          <p:cNvPr id="8" name="Subtítulo 7">
            <a:extLst>
              <a:ext uri="{FF2B5EF4-FFF2-40B4-BE49-F238E27FC236}">
                <a16:creationId xmlns:a16="http://schemas.microsoft.com/office/drawing/2014/main" xmlns="" id="{4A242005-BE94-4D16-ABD0-4A00B67F8130}"/>
              </a:ext>
            </a:extLst>
          </p:cNvPr>
          <p:cNvSpPr txBox="1">
            <a:spLocks/>
          </p:cNvSpPr>
          <p:nvPr/>
        </p:nvSpPr>
        <p:spPr>
          <a:xfrm>
            <a:off x="295422" y="1835587"/>
            <a:ext cx="11248878" cy="462517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0850" indent="-450850" algn="just">
              <a:buFont typeface="+mj-lt"/>
              <a:buAutoNum type="arabicPeriod"/>
            </a:pPr>
            <a:endParaRPr lang="pt-BR" sz="700" i="1" dirty="0">
              <a:cs typeface="Arial" panose="020B0604020202020204" pitchFamily="34" charset="0"/>
            </a:endParaRPr>
          </a:p>
        </p:txBody>
      </p:sp>
      <p:pic>
        <p:nvPicPr>
          <p:cNvPr id="7" name="Imagem 6" descr="Uma imagem contendo comida, camisa&#10;&#10;Descrição gerada automaticamente">
            <a:extLst>
              <a:ext uri="{FF2B5EF4-FFF2-40B4-BE49-F238E27FC236}">
                <a16:creationId xmlns:a16="http://schemas.microsoft.com/office/drawing/2014/main" xmlns="" id="{9D9590CB-670B-456F-9B0D-0D4C623D76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895831"/>
            <a:ext cx="1838548" cy="1352495"/>
          </a:xfrm>
          <a:prstGeom prst="rect">
            <a:avLst/>
          </a:prstGeom>
        </p:spPr>
      </p:pic>
      <p:sp>
        <p:nvSpPr>
          <p:cNvPr id="11" name="Espaço Reservado para Conteúdo 10">
            <a:extLst>
              <a:ext uri="{FF2B5EF4-FFF2-40B4-BE49-F238E27FC236}">
                <a16:creationId xmlns:a16="http://schemas.microsoft.com/office/drawing/2014/main" xmlns="" id="{17A334ED-3FBA-45A7-A1BB-9407495CF1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422" y="2394553"/>
            <a:ext cx="11557444" cy="3440173"/>
          </a:xfrm>
        </p:spPr>
        <p:txBody>
          <a:bodyPr>
            <a:normAutofit/>
          </a:bodyPr>
          <a:lstStyle/>
          <a:p>
            <a:pPr marL="514350" indent="-514350" algn="just">
              <a:spcAft>
                <a:spcPts val="2400"/>
              </a:spcAft>
              <a:buFont typeface="+mj-lt"/>
              <a:buAutoNum type="arabicPeriod"/>
            </a:pPr>
            <a:r>
              <a:rPr lang="pt-BR" sz="2400" b="1" dirty="0" smtClean="0"/>
              <a:t>Modelos da C</a:t>
            </a:r>
            <a:r>
              <a:rPr lang="pt-BR" sz="2400" b="1" dirty="0" smtClean="0"/>
              <a:t>âmara de CT&amp;I da Procuradoria-Geral Federal </a:t>
            </a:r>
            <a:r>
              <a:rPr lang="mr-IN" sz="2400" b="1" dirty="0" smtClean="0"/>
              <a:t>–</a:t>
            </a:r>
            <a:r>
              <a:rPr lang="pt-BR" sz="2400" b="1" dirty="0" smtClean="0"/>
              <a:t> PGF/AGU</a:t>
            </a:r>
            <a:endParaRPr lang="pt-BR" sz="2400" b="1" dirty="0" smtClean="0"/>
          </a:p>
          <a:p>
            <a:pPr marL="514350" indent="-514350" algn="just">
              <a:spcAft>
                <a:spcPts val="2400"/>
              </a:spcAft>
              <a:buFont typeface="+mj-lt"/>
              <a:buAutoNum type="arabicPeriod"/>
            </a:pPr>
            <a:r>
              <a:rPr lang="pt-BR" sz="2400" b="1" dirty="0" smtClean="0"/>
              <a:t>Outorgas </a:t>
            </a:r>
            <a:r>
              <a:rPr lang="pt-BR" sz="2400" b="1" dirty="0"/>
              <a:t>de Uso de Laboratórios, Equipamentos, Instrumentos, Materiais </a:t>
            </a:r>
            <a:r>
              <a:rPr lang="pt-BR" sz="2400" b="1" dirty="0" smtClean="0"/>
              <a:t>e </a:t>
            </a:r>
            <a:r>
              <a:rPr lang="pt-BR" sz="2400" b="1" dirty="0"/>
              <a:t>demais instalações existentes nas dependências da ICT Pública</a:t>
            </a:r>
          </a:p>
          <a:p>
            <a:pPr marL="342900" indent="-342900">
              <a:spcAft>
                <a:spcPts val="2400"/>
              </a:spcAft>
              <a:buFont typeface="+mj-lt"/>
              <a:buAutoNum type="arabicPeriod"/>
            </a:pPr>
            <a:r>
              <a:rPr lang="pt-BR" sz="2400" b="1" dirty="0"/>
              <a:t>Contrato de Prestação de Serviços Técnicos Especializados em PD</a:t>
            </a:r>
            <a:r>
              <a:rPr lang="pt-BR" sz="2400" b="1" dirty="0" smtClean="0"/>
              <a:t>&amp;I</a:t>
            </a:r>
          </a:p>
          <a:p>
            <a:pPr marL="342900" indent="-342900">
              <a:spcAft>
                <a:spcPts val="2400"/>
              </a:spcAft>
              <a:buFont typeface="+mj-lt"/>
              <a:buAutoNum type="arabicPeriod"/>
            </a:pPr>
            <a:r>
              <a:rPr lang="pt-BR" sz="2400" b="1" dirty="0"/>
              <a:t>Acordo de Parceria para Pesquisa, Desenvolvimento e Inovação - APPDI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endParaRPr lang="pt-BR" b="1" dirty="0"/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endParaRPr lang="pt-BR" b="1" dirty="0"/>
          </a:p>
          <a:p>
            <a:pPr algn="just">
              <a:spcAft>
                <a:spcPts val="1200"/>
              </a:spcAft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66425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descr="Uma imagem contendo motor&#10;&#10;Descrição gerada automaticamente">
            <a:extLst>
              <a:ext uri="{FF2B5EF4-FFF2-40B4-BE49-F238E27FC236}">
                <a16:creationId xmlns="" xmlns:a16="http://schemas.microsoft.com/office/drawing/2014/main" id="{831C4399-DD4B-4F51-9AB7-AE68C1F725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433" t="7812" r="-1562" b="7812"/>
          <a:stretch/>
        </p:blipFill>
        <p:spPr>
          <a:xfrm>
            <a:off x="6186375" y="-1"/>
            <a:ext cx="6196125" cy="6858002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="" xmlns:a16="http://schemas.microsoft.com/office/drawing/2014/main" id="{50B323D8-9293-4FB2-8993-2A85370557C8}"/>
              </a:ext>
            </a:extLst>
          </p:cNvPr>
          <p:cNvSpPr/>
          <p:nvPr/>
        </p:nvSpPr>
        <p:spPr>
          <a:xfrm>
            <a:off x="6199129" y="0"/>
            <a:ext cx="5992871" cy="6858000"/>
          </a:xfrm>
          <a:prstGeom prst="rect">
            <a:avLst/>
          </a:prstGeom>
          <a:solidFill>
            <a:srgbClr val="124673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Título 2">
            <a:extLst>
              <a:ext uri="{FF2B5EF4-FFF2-40B4-BE49-F238E27FC236}">
                <a16:creationId xmlns="" xmlns:a16="http://schemas.microsoft.com/office/drawing/2014/main" id="{BF6900E0-1C56-47DA-B4CF-5F1C50930C1C}"/>
              </a:ext>
            </a:extLst>
          </p:cNvPr>
          <p:cNvSpPr txBox="1">
            <a:spLocks/>
          </p:cNvSpPr>
          <p:nvPr/>
        </p:nvSpPr>
        <p:spPr>
          <a:xfrm>
            <a:off x="6361584" y="2112572"/>
            <a:ext cx="5447184" cy="211257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b="1" dirty="0">
                <a:solidFill>
                  <a:srgbClr val="FFFF00"/>
                </a:solidFill>
                <a:latin typeface="Tw Cen MT" panose="020B0602020104020603" pitchFamily="34" charset="0"/>
                <a:cs typeface="Aparajita" panose="020B0604020202020204" pitchFamily="34" charset="0"/>
              </a:rPr>
              <a:t>CÂMARA PERMANENTE DE CIÊNCIA, TECNOLOGIA E INOVAÇÃO – CT&amp;I</a:t>
            </a:r>
          </a:p>
          <a:p>
            <a:pPr algn="ctr"/>
            <a:r>
              <a:rPr lang="pt-BR" sz="2400" b="1" dirty="0" smtClean="0">
                <a:solidFill>
                  <a:srgbClr val="FFFF00"/>
                </a:solidFill>
                <a:latin typeface="Tw Cen MT" panose="020B0602020104020603" pitchFamily="34" charset="0"/>
                <a:cs typeface="Aparajita" panose="020B0604020202020204" pitchFamily="34" charset="0"/>
              </a:rPr>
              <a:t>PGF/AGU</a:t>
            </a:r>
          </a:p>
          <a:p>
            <a:pPr algn="ctr"/>
            <a:endParaRPr lang="pt-BR" sz="2400" b="1" dirty="0">
              <a:solidFill>
                <a:srgbClr val="FFFF00"/>
              </a:solidFill>
              <a:latin typeface="Tw Cen MT" panose="020B0602020104020603" pitchFamily="34" charset="0"/>
              <a:cs typeface="Aparajita" panose="020B0604020202020204" pitchFamily="34" charset="0"/>
            </a:endParaRPr>
          </a:p>
          <a:p>
            <a:pPr algn="ctr"/>
            <a:r>
              <a:rPr lang="pt-BR" sz="2400" b="1" dirty="0">
                <a:solidFill>
                  <a:srgbClr val="FFFF00"/>
                </a:solidFill>
                <a:latin typeface="Tw Cen MT" panose="020B0602020104020603" pitchFamily="34" charset="0"/>
              </a:rPr>
              <a:t>Portaria PGF </a:t>
            </a:r>
            <a:r>
              <a:rPr lang="pt-BR" sz="2400" b="1" dirty="0" err="1">
                <a:solidFill>
                  <a:srgbClr val="FFFF00"/>
                </a:solidFill>
                <a:latin typeface="Tw Cen MT" panose="020B0602020104020603" pitchFamily="34" charset="0"/>
              </a:rPr>
              <a:t>n</a:t>
            </a:r>
            <a:r>
              <a:rPr lang="pt-BR" sz="2400" b="1" dirty="0">
                <a:solidFill>
                  <a:srgbClr val="FFFF00"/>
                </a:solidFill>
                <a:latin typeface="Tw Cen MT" panose="020B0602020104020603" pitchFamily="34" charset="0"/>
              </a:rPr>
              <a:t>. 556, de 14 de junho de 2019.</a:t>
            </a:r>
            <a:endParaRPr lang="pt-BR" sz="2400" b="1" dirty="0">
              <a:solidFill>
                <a:srgbClr val="FFFF00"/>
              </a:solidFill>
              <a:latin typeface="Tw Cen MT" panose="020B0602020104020603" pitchFamily="34" charset="0"/>
            </a:endParaRPr>
          </a:p>
        </p:txBody>
      </p:sp>
      <p:sp>
        <p:nvSpPr>
          <p:cNvPr id="4" name="Espaço Reservado para Conteúdo 1">
            <a:extLst>
              <a:ext uri="{FF2B5EF4-FFF2-40B4-BE49-F238E27FC236}">
                <a16:creationId xmlns="" xmlns:a16="http://schemas.microsoft.com/office/drawing/2014/main" id="{B99E06FA-90C8-414D-9FEE-67F71E133843}"/>
              </a:ext>
            </a:extLst>
          </p:cNvPr>
          <p:cNvSpPr txBox="1">
            <a:spLocks/>
          </p:cNvSpPr>
          <p:nvPr/>
        </p:nvSpPr>
        <p:spPr>
          <a:xfrm>
            <a:off x="163070" y="1528199"/>
            <a:ext cx="5973010" cy="3226574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  <a:buFontTx/>
              <a:buNone/>
            </a:pPr>
            <a:r>
              <a:rPr lang="pt-BR" altLang="pt-BR" sz="2000" dirty="0">
                <a:latin typeface="Calibri" panose="020F0502020204030204" pitchFamily="34" charset="0"/>
              </a:rPr>
              <a:t>Deolinda Vieira Costa </a:t>
            </a:r>
            <a:r>
              <a:rPr lang="mr-IN" altLang="pt-BR" sz="2000" dirty="0">
                <a:latin typeface="Calibri" panose="020F0502020204030204" pitchFamily="34" charset="0"/>
              </a:rPr>
              <a:t>–</a:t>
            </a:r>
            <a:r>
              <a:rPr lang="pt-BR" altLang="pt-BR" sz="2000" dirty="0">
                <a:latin typeface="Calibri" panose="020F0502020204030204" pitchFamily="34" charset="0"/>
              </a:rPr>
              <a:t> </a:t>
            </a:r>
            <a:r>
              <a:rPr lang="pt-BR" altLang="pt-BR" sz="2000" b="1" dirty="0" smtClean="0">
                <a:latin typeface="Calibri" panose="020F0502020204030204" pitchFamily="34" charset="0"/>
              </a:rPr>
              <a:t>FIOCRUZ</a:t>
            </a:r>
            <a:endParaRPr lang="pt-BR" altLang="pt-BR" sz="2000" b="1" dirty="0">
              <a:latin typeface="Calibri" panose="020F0502020204030204" pitchFamily="34" charset="0"/>
            </a:endParaRPr>
          </a:p>
          <a:p>
            <a:pPr algn="r">
              <a:spcBef>
                <a:spcPts val="0"/>
              </a:spcBef>
              <a:buFontTx/>
              <a:buNone/>
            </a:pPr>
            <a:r>
              <a:rPr lang="pt-BR" altLang="pt-BR" sz="2000" dirty="0">
                <a:latin typeface="Calibri" panose="020F0502020204030204" pitchFamily="34" charset="0"/>
              </a:rPr>
              <a:t>Diana Guimarães </a:t>
            </a:r>
            <a:r>
              <a:rPr lang="pt-BR" altLang="pt-BR" sz="2000" dirty="0" err="1">
                <a:latin typeface="Calibri" panose="020F0502020204030204" pitchFamily="34" charset="0"/>
              </a:rPr>
              <a:t>Azin</a:t>
            </a:r>
            <a:r>
              <a:rPr lang="pt-BR" altLang="pt-BR" sz="2000" dirty="0">
                <a:latin typeface="Calibri" panose="020F0502020204030204" pitchFamily="34" charset="0"/>
              </a:rPr>
              <a:t> </a:t>
            </a:r>
            <a:r>
              <a:rPr lang="mr-IN" altLang="pt-BR" sz="2000" dirty="0">
                <a:latin typeface="Calibri" panose="020F0502020204030204" pitchFamily="34" charset="0"/>
              </a:rPr>
              <a:t>–</a:t>
            </a:r>
            <a:r>
              <a:rPr lang="pt-BR" altLang="pt-BR" sz="2000" dirty="0">
                <a:latin typeface="Calibri" panose="020F0502020204030204" pitchFamily="34" charset="0"/>
              </a:rPr>
              <a:t> </a:t>
            </a:r>
            <a:r>
              <a:rPr lang="pt-BR" altLang="pt-BR" sz="2000" b="1" dirty="0" smtClean="0">
                <a:latin typeface="Calibri" panose="020F0502020204030204" pitchFamily="34" charset="0"/>
              </a:rPr>
              <a:t>IFCE</a:t>
            </a:r>
            <a:endParaRPr lang="pt-BR" altLang="pt-BR" sz="2000" b="1" dirty="0">
              <a:latin typeface="Calibri" panose="020F0502020204030204" pitchFamily="34" charset="0"/>
            </a:endParaRPr>
          </a:p>
          <a:p>
            <a:pPr algn="r">
              <a:spcBef>
                <a:spcPts val="0"/>
              </a:spcBef>
              <a:buFontTx/>
              <a:buNone/>
            </a:pPr>
            <a:r>
              <a:rPr lang="pt-BR" altLang="pt-BR" sz="2000" dirty="0" smtClean="0">
                <a:latin typeface="Calibri" panose="020F0502020204030204" pitchFamily="34" charset="0"/>
              </a:rPr>
              <a:t>Jos</a:t>
            </a:r>
            <a:r>
              <a:rPr lang="pt-BR" altLang="pt-BR" sz="2000" dirty="0" smtClean="0">
                <a:latin typeface="Calibri" panose="020F0502020204030204" pitchFamily="34" charset="0"/>
              </a:rPr>
              <a:t>é Olímpio Ribeiro Silveira - </a:t>
            </a:r>
            <a:r>
              <a:rPr lang="pt-BR" altLang="pt-BR" sz="2000" b="1" dirty="0" smtClean="0">
                <a:latin typeface="Calibri" panose="020F0502020204030204" pitchFamily="34" charset="0"/>
              </a:rPr>
              <a:t>UFL</a:t>
            </a:r>
            <a:endParaRPr lang="pt-BR" altLang="pt-BR" sz="2000" b="1" dirty="0" smtClean="0">
              <a:latin typeface="Calibri" panose="020F0502020204030204" pitchFamily="34" charset="0"/>
            </a:endParaRPr>
          </a:p>
          <a:p>
            <a:pPr algn="r">
              <a:spcBef>
                <a:spcPts val="0"/>
              </a:spcBef>
              <a:buFontTx/>
              <a:buNone/>
            </a:pPr>
            <a:r>
              <a:rPr lang="pt-BR" altLang="pt-BR" sz="2000" dirty="0" smtClean="0">
                <a:latin typeface="Calibri" panose="020F0502020204030204" pitchFamily="34" charset="0"/>
              </a:rPr>
              <a:t>Leopoldo </a:t>
            </a:r>
            <a:r>
              <a:rPr lang="pt-BR" altLang="pt-BR" sz="2000" dirty="0">
                <a:latin typeface="Calibri" panose="020F0502020204030204" pitchFamily="34" charset="0"/>
              </a:rPr>
              <a:t>Gomes Muraro - </a:t>
            </a:r>
            <a:r>
              <a:rPr lang="pt-BR" altLang="pt-BR" sz="2000" b="1" dirty="0" smtClean="0">
                <a:latin typeface="Calibri" panose="020F0502020204030204" pitchFamily="34" charset="0"/>
              </a:rPr>
              <a:t>CNPq</a:t>
            </a:r>
            <a:r>
              <a:rPr lang="pt-BR" altLang="pt-BR" sz="2000" dirty="0" smtClean="0">
                <a:latin typeface="Calibri" panose="020F0502020204030204" pitchFamily="34" charset="0"/>
              </a:rPr>
              <a:t> </a:t>
            </a:r>
            <a:r>
              <a:rPr lang="pt-BR" altLang="pt-BR" sz="2000" dirty="0">
                <a:latin typeface="Calibri" panose="020F0502020204030204" pitchFamily="34" charset="0"/>
              </a:rPr>
              <a:t>(coordenador)</a:t>
            </a:r>
          </a:p>
          <a:p>
            <a:pPr algn="r">
              <a:spcBef>
                <a:spcPts val="0"/>
              </a:spcBef>
              <a:buFontTx/>
              <a:buNone/>
            </a:pPr>
            <a:r>
              <a:rPr lang="pt-BR" altLang="pt-BR" sz="2000" dirty="0">
                <a:latin typeface="Calibri" panose="020F0502020204030204" pitchFamily="34" charset="0"/>
              </a:rPr>
              <a:t>Ludmila Meira Maia Dias - </a:t>
            </a:r>
            <a:r>
              <a:rPr lang="pt-BR" altLang="pt-BR" sz="2000" b="1" dirty="0" smtClean="0">
                <a:latin typeface="Calibri" panose="020F0502020204030204" pitchFamily="34" charset="0"/>
              </a:rPr>
              <a:t>UFMG</a:t>
            </a:r>
            <a:endParaRPr lang="pt-BR" altLang="pt-BR" sz="2000" b="1" dirty="0">
              <a:latin typeface="Calibri" panose="020F0502020204030204" pitchFamily="34" charset="0"/>
            </a:endParaRPr>
          </a:p>
          <a:p>
            <a:pPr algn="r">
              <a:spcBef>
                <a:spcPts val="0"/>
              </a:spcBef>
              <a:buFontTx/>
              <a:buNone/>
            </a:pPr>
            <a:r>
              <a:rPr lang="pt-BR" altLang="pt-BR" sz="2000" dirty="0" err="1">
                <a:latin typeface="Calibri" panose="020F0502020204030204" pitchFamily="34" charset="0"/>
              </a:rPr>
              <a:t>Rochele</a:t>
            </a:r>
            <a:r>
              <a:rPr lang="pt-BR" altLang="pt-BR" sz="2000" dirty="0">
                <a:latin typeface="Calibri" panose="020F0502020204030204" pitchFamily="34" charset="0"/>
              </a:rPr>
              <a:t> </a:t>
            </a:r>
            <a:r>
              <a:rPr lang="pt-BR" altLang="pt-BR" sz="2000" dirty="0" err="1">
                <a:latin typeface="Calibri" panose="020F0502020204030204" pitchFamily="34" charset="0"/>
              </a:rPr>
              <a:t>Vanzin</a:t>
            </a:r>
            <a:r>
              <a:rPr lang="pt-BR" altLang="pt-BR" sz="2000" dirty="0">
                <a:latin typeface="Calibri" panose="020F0502020204030204" pitchFamily="34" charset="0"/>
              </a:rPr>
              <a:t> </a:t>
            </a:r>
            <a:r>
              <a:rPr lang="pt-BR" altLang="pt-BR" sz="2000" dirty="0" err="1">
                <a:latin typeface="Calibri" panose="020F0502020204030204" pitchFamily="34" charset="0"/>
              </a:rPr>
              <a:t>Bigolin</a:t>
            </a:r>
            <a:r>
              <a:rPr lang="pt-BR" altLang="pt-BR" sz="2000" dirty="0">
                <a:latin typeface="Calibri" panose="020F0502020204030204" pitchFamily="34" charset="0"/>
              </a:rPr>
              <a:t> - </a:t>
            </a:r>
            <a:r>
              <a:rPr lang="pt-BR" altLang="pt-BR" sz="2000" b="1" dirty="0" smtClean="0">
                <a:latin typeface="Calibri" panose="020F0502020204030204" pitchFamily="34" charset="0"/>
              </a:rPr>
              <a:t>UFFS</a:t>
            </a:r>
            <a:endParaRPr lang="pt-BR" altLang="pt-BR" sz="2000" b="1" dirty="0">
              <a:latin typeface="Calibri" panose="020F0502020204030204" pitchFamily="34" charset="0"/>
            </a:endParaRPr>
          </a:p>
          <a:p>
            <a:pPr algn="r">
              <a:spcBef>
                <a:spcPts val="0"/>
              </a:spcBef>
              <a:buFontTx/>
              <a:buNone/>
            </a:pPr>
            <a:r>
              <a:rPr lang="pt-BR" altLang="pt-BR" sz="2000" dirty="0">
                <a:latin typeface="Calibri" panose="020F0502020204030204" pitchFamily="34" charset="0"/>
              </a:rPr>
              <a:t>Saulo Pinheiro de Queiroz </a:t>
            </a:r>
            <a:r>
              <a:rPr lang="mr-IN" altLang="pt-BR" sz="2000" dirty="0" smtClean="0">
                <a:latin typeface="Calibri" panose="020F0502020204030204" pitchFamily="34" charset="0"/>
              </a:rPr>
              <a:t>–</a:t>
            </a:r>
            <a:r>
              <a:rPr lang="pt-BR" altLang="pt-BR" sz="2000" dirty="0">
                <a:latin typeface="Calibri" panose="020F0502020204030204" pitchFamily="34" charset="0"/>
              </a:rPr>
              <a:t> </a:t>
            </a:r>
            <a:r>
              <a:rPr lang="pt-BR" altLang="pt-BR" sz="2000" b="1" dirty="0" smtClean="0">
                <a:latin typeface="Calibri" panose="020F0502020204030204" pitchFamily="34" charset="0"/>
              </a:rPr>
              <a:t>MEC</a:t>
            </a:r>
            <a:endParaRPr lang="pt-BR" altLang="pt-BR" sz="2000" b="1" dirty="0">
              <a:latin typeface="Calibri" panose="020F0502020204030204" pitchFamily="34" charset="0"/>
            </a:endParaRPr>
          </a:p>
          <a:p>
            <a:pPr algn="r">
              <a:spcBef>
                <a:spcPts val="0"/>
              </a:spcBef>
              <a:buNone/>
            </a:pPr>
            <a:r>
              <a:rPr lang="pt-BR" altLang="pt-BR" sz="2000" dirty="0">
                <a:latin typeface="Calibri" panose="020F0502020204030204" pitchFamily="34" charset="0"/>
              </a:rPr>
              <a:t>Tarcísio Bessa de Magalhães Filho - </a:t>
            </a:r>
            <a:r>
              <a:rPr lang="pt-BR" altLang="pt-BR" sz="2000" b="1" dirty="0" smtClean="0">
                <a:latin typeface="Calibri" panose="020F0502020204030204" pitchFamily="34" charset="0"/>
              </a:rPr>
              <a:t>IFB</a:t>
            </a:r>
            <a:endParaRPr lang="pt-BR" altLang="pt-BR" sz="2000" b="1" dirty="0">
              <a:latin typeface="Calibri" panose="020F0502020204030204" pitchFamily="34" charset="0"/>
            </a:endParaRPr>
          </a:p>
          <a:p>
            <a:pPr algn="r">
              <a:spcBef>
                <a:spcPts val="0"/>
              </a:spcBef>
              <a:buFontTx/>
              <a:buNone/>
            </a:pPr>
            <a:r>
              <a:rPr lang="pt-BR" altLang="pt-BR" sz="2000" dirty="0">
                <a:latin typeface="Calibri" panose="020F0502020204030204" pitchFamily="34" charset="0"/>
              </a:rPr>
              <a:t>Victor Valença Carneiro de Albuquerque </a:t>
            </a:r>
            <a:r>
              <a:rPr lang="mr-IN" altLang="pt-BR" sz="2000" dirty="0" smtClean="0">
                <a:latin typeface="Calibri" panose="020F0502020204030204" pitchFamily="34" charset="0"/>
              </a:rPr>
              <a:t>–</a:t>
            </a:r>
            <a:r>
              <a:rPr lang="pt-BR" altLang="pt-BR" sz="2000" dirty="0" smtClean="0">
                <a:latin typeface="Calibri" panose="020F0502020204030204" pitchFamily="34" charset="0"/>
              </a:rPr>
              <a:t> </a:t>
            </a:r>
            <a:r>
              <a:rPr lang="pt-BR" altLang="pt-BR" sz="2000" b="1" dirty="0" smtClean="0">
                <a:latin typeface="Calibri" panose="020F0502020204030204" pitchFamily="34" charset="0"/>
              </a:rPr>
              <a:t>PGF</a:t>
            </a:r>
          </a:p>
          <a:p>
            <a:pPr algn="r">
              <a:spcBef>
                <a:spcPts val="0"/>
              </a:spcBef>
              <a:buFontTx/>
              <a:buNone/>
            </a:pPr>
            <a:endParaRPr lang="pt-BR" sz="2000" b="1" dirty="0">
              <a:latin typeface="Calibri" panose="020F0502020204030204" pitchFamily="34" charset="0"/>
            </a:endParaRPr>
          </a:p>
          <a:p>
            <a:pPr algn="r">
              <a:spcBef>
                <a:spcPts val="0"/>
              </a:spcBef>
              <a:buFontTx/>
              <a:buNone/>
            </a:pPr>
            <a:endParaRPr lang="pt-BR" sz="2000" b="1" dirty="0">
              <a:latin typeface="Calibri" panose="020F0502020204030204" pitchFamily="34" charset="0"/>
            </a:endParaRPr>
          </a:p>
        </p:txBody>
      </p:sp>
      <p:sp>
        <p:nvSpPr>
          <p:cNvPr id="12" name="Título 2">
            <a:extLst>
              <a:ext uri="{FF2B5EF4-FFF2-40B4-BE49-F238E27FC236}">
                <a16:creationId xmlns="" xmlns:a16="http://schemas.microsoft.com/office/drawing/2014/main" id="{C4D7AD81-8861-4F44-9002-5F01370203BB}"/>
              </a:ext>
            </a:extLst>
          </p:cNvPr>
          <p:cNvSpPr txBox="1">
            <a:spLocks/>
          </p:cNvSpPr>
          <p:nvPr/>
        </p:nvSpPr>
        <p:spPr>
          <a:xfrm>
            <a:off x="4616960" y="1007067"/>
            <a:ext cx="1428750" cy="5214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2400" b="1" dirty="0">
                <a:solidFill>
                  <a:schemeClr val="tx1"/>
                </a:solidFill>
                <a:latin typeface="Tw Cen MT" panose="020B0602020104020603" pitchFamily="34" charset="0"/>
                <a:cs typeface="Aparajita" panose="020B0604020202020204" pitchFamily="34" charset="0"/>
              </a:rPr>
              <a:t>MEMBROS</a:t>
            </a:r>
            <a:endParaRPr lang="pt-BR" sz="24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pic>
        <p:nvPicPr>
          <p:cNvPr id="7" name="Imagem 6" descr="Uma imagem contendo comida, camisa&#10;&#10;Descrição gerada automaticamente">
            <a:extLst>
              <a:ext uri="{FF2B5EF4-FFF2-40B4-BE49-F238E27FC236}">
                <a16:creationId xmlns="" xmlns:a16="http://schemas.microsoft.com/office/drawing/2014/main" id="{EACB082D-65BD-44C7-AEB1-E2DA892D57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895831"/>
            <a:ext cx="1838548" cy="1352495"/>
          </a:xfrm>
          <a:prstGeom prst="rect">
            <a:avLst/>
          </a:prstGeom>
        </p:spPr>
      </p:pic>
      <p:sp>
        <p:nvSpPr>
          <p:cNvPr id="8" name="Título 2">
            <a:extLst>
              <a:ext uri="{FF2B5EF4-FFF2-40B4-BE49-F238E27FC236}">
                <a16:creationId xmlns="" xmlns:a16="http://schemas.microsoft.com/office/drawing/2014/main" id="{C4D7AD81-8861-4F44-9002-5F01370203BB}"/>
              </a:ext>
            </a:extLst>
          </p:cNvPr>
          <p:cNvSpPr txBox="1">
            <a:spLocks/>
          </p:cNvSpPr>
          <p:nvPr/>
        </p:nvSpPr>
        <p:spPr>
          <a:xfrm>
            <a:off x="201183" y="4944492"/>
            <a:ext cx="5846879" cy="1280051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609600" indent="-342900">
              <a:buFont typeface="Wingdings" charset="2"/>
              <a:buChar char="ü"/>
            </a:pPr>
            <a:r>
              <a:rPr lang="pt-BR" sz="2200" dirty="0" smtClean="0">
                <a:solidFill>
                  <a:schemeClr val="tx1"/>
                </a:solidFill>
                <a:latin typeface="+mn-lt"/>
                <a:cs typeface="Aparajita" panose="020B0604020202020204" pitchFamily="34" charset="0"/>
              </a:rPr>
              <a:t>Institu</a:t>
            </a:r>
            <a:r>
              <a:rPr lang="pt-BR" sz="2200" dirty="0" smtClean="0">
                <a:solidFill>
                  <a:schemeClr val="tx1"/>
                </a:solidFill>
                <a:latin typeface="+mn-lt"/>
                <a:cs typeface="Aparajita" panose="020B0604020202020204" pitchFamily="34" charset="0"/>
              </a:rPr>
              <a:t>ída em 2018 como Câmara Provisória;</a:t>
            </a:r>
          </a:p>
          <a:p>
            <a:pPr marL="609600" indent="-342900">
              <a:buFont typeface="Wingdings" charset="2"/>
              <a:buChar char="ü"/>
            </a:pPr>
            <a:r>
              <a:rPr lang="pt-BR" sz="2200" dirty="0" smtClean="0">
                <a:solidFill>
                  <a:schemeClr val="tx1"/>
                </a:solidFill>
                <a:latin typeface="+mn-lt"/>
                <a:cs typeface="Aparajita" panose="020B0604020202020204" pitchFamily="34" charset="0"/>
              </a:rPr>
              <a:t>Tornou-se permanente em 2019;</a:t>
            </a:r>
            <a:endParaRPr lang="pt-BR" sz="2200" dirty="0" smtClean="0">
              <a:solidFill>
                <a:schemeClr val="tx1"/>
              </a:solidFill>
              <a:latin typeface="+mn-lt"/>
              <a:cs typeface="Aparajita" panose="020B0604020202020204" pitchFamily="34" charset="0"/>
            </a:endParaRPr>
          </a:p>
          <a:p>
            <a:pPr marL="609600" indent="-342900">
              <a:buFont typeface="Wingdings" charset="2"/>
              <a:buChar char="ü"/>
            </a:pPr>
            <a:r>
              <a:rPr lang="pt-BR" sz="2200" dirty="0" smtClean="0">
                <a:solidFill>
                  <a:schemeClr val="tx1"/>
                </a:solidFill>
                <a:latin typeface="+mn-lt"/>
                <a:cs typeface="Aparajita" panose="020B0604020202020204" pitchFamily="34" charset="0"/>
              </a:rPr>
              <a:t>Trabalho voluntário dos membros</a:t>
            </a:r>
            <a:endParaRPr lang="pt-BR" sz="22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08401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="" xmlns:a16="http://schemas.microsoft.com/office/drawing/2014/main" id="{50B323D8-9293-4FB2-8993-2A85370557C8}"/>
              </a:ext>
            </a:extLst>
          </p:cNvPr>
          <p:cNvSpPr/>
          <p:nvPr/>
        </p:nvSpPr>
        <p:spPr>
          <a:xfrm>
            <a:off x="0" y="0"/>
            <a:ext cx="12229542" cy="1200150"/>
          </a:xfrm>
          <a:prstGeom prst="rect">
            <a:avLst/>
          </a:prstGeom>
          <a:solidFill>
            <a:srgbClr val="1246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Título 2">
            <a:extLst>
              <a:ext uri="{FF2B5EF4-FFF2-40B4-BE49-F238E27FC236}">
                <a16:creationId xmlns="" xmlns:a16="http://schemas.microsoft.com/office/drawing/2014/main" id="{BF6900E0-1C56-47DA-B4CF-5F1C50930C1C}"/>
              </a:ext>
            </a:extLst>
          </p:cNvPr>
          <p:cNvSpPr txBox="1">
            <a:spLocks/>
          </p:cNvSpPr>
          <p:nvPr/>
        </p:nvSpPr>
        <p:spPr>
          <a:xfrm>
            <a:off x="376795" y="171450"/>
            <a:ext cx="11438409" cy="85725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b="1" dirty="0">
                <a:solidFill>
                  <a:srgbClr val="FFFF00"/>
                </a:solidFill>
                <a:latin typeface="Tw Cen MT" panose="020B0602020104020603" pitchFamily="34" charset="0"/>
                <a:cs typeface="Aparajita" panose="020B0604020202020204" pitchFamily="34" charset="0"/>
              </a:rPr>
              <a:t>CÂMARA PERMANENTE DE CIÊNCIA, TECNOLOGIA E INOVAÇÃO – CT&amp;I</a:t>
            </a:r>
          </a:p>
          <a:p>
            <a:pPr algn="ctr"/>
            <a:r>
              <a:rPr lang="pt-BR" sz="2400" b="1" dirty="0" smtClean="0">
                <a:solidFill>
                  <a:srgbClr val="FFFF00"/>
                </a:solidFill>
                <a:latin typeface="Tw Cen MT" panose="020B0602020104020603" pitchFamily="34" charset="0"/>
                <a:cs typeface="Aparajita" panose="020B0604020202020204" pitchFamily="34" charset="0"/>
              </a:rPr>
              <a:t>PGF/AGU</a:t>
            </a:r>
            <a:endParaRPr lang="pt-BR" sz="2400" dirty="0">
              <a:solidFill>
                <a:srgbClr val="FFFF00"/>
              </a:solidFill>
              <a:latin typeface="Tw Cen MT" panose="020B0602020104020603" pitchFamily="34" charset="0"/>
            </a:endParaRPr>
          </a:p>
        </p:txBody>
      </p:sp>
      <p:sp>
        <p:nvSpPr>
          <p:cNvPr id="4" name="Espaço Reservado para Conteúdo 1">
            <a:extLst>
              <a:ext uri="{FF2B5EF4-FFF2-40B4-BE49-F238E27FC236}">
                <a16:creationId xmlns="" xmlns:a16="http://schemas.microsoft.com/office/drawing/2014/main" id="{B99E06FA-90C8-414D-9FEE-67F71E133843}"/>
              </a:ext>
            </a:extLst>
          </p:cNvPr>
          <p:cNvSpPr txBox="1">
            <a:spLocks/>
          </p:cNvSpPr>
          <p:nvPr/>
        </p:nvSpPr>
        <p:spPr>
          <a:xfrm>
            <a:off x="2219184" y="1617809"/>
            <a:ext cx="9596020" cy="521439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pt-BR" altLang="pt-BR" sz="2400" b="1" dirty="0" smtClean="0"/>
              <a:t>CHECK-LIST</a:t>
            </a:r>
            <a:r>
              <a:rPr lang="pt-BR" altLang="pt-BR" sz="2400" dirty="0" smtClean="0"/>
              <a:t> : </a:t>
            </a:r>
            <a:r>
              <a:rPr lang="pt-BR" altLang="pt-BR" sz="2400" dirty="0"/>
              <a:t>voltado para a instrução </a:t>
            </a:r>
            <a:r>
              <a:rPr lang="pt-BR" altLang="pt-BR" sz="2400" dirty="0" smtClean="0"/>
              <a:t>processual </a:t>
            </a:r>
            <a:r>
              <a:rPr lang="mr-IN" altLang="pt-BR" sz="2400" dirty="0" smtClean="0"/>
              <a:t>–</a:t>
            </a:r>
            <a:r>
              <a:rPr lang="pt-BR" altLang="pt-BR" sz="2400" dirty="0" smtClean="0"/>
              <a:t> documento técnico</a:t>
            </a:r>
            <a:endParaRPr lang="pt-BR" altLang="pt-BR" sz="2400" dirty="0"/>
          </a:p>
        </p:txBody>
      </p:sp>
      <p:sp>
        <p:nvSpPr>
          <p:cNvPr id="12" name="Título 2">
            <a:extLst>
              <a:ext uri="{FF2B5EF4-FFF2-40B4-BE49-F238E27FC236}">
                <a16:creationId xmlns="" xmlns:a16="http://schemas.microsoft.com/office/drawing/2014/main" id="{C4D7AD81-8861-4F44-9002-5F01370203BB}"/>
              </a:ext>
            </a:extLst>
          </p:cNvPr>
          <p:cNvSpPr txBox="1">
            <a:spLocks/>
          </p:cNvSpPr>
          <p:nvPr/>
        </p:nvSpPr>
        <p:spPr>
          <a:xfrm>
            <a:off x="37722" y="2224488"/>
            <a:ext cx="1717527" cy="79347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b="1" dirty="0" smtClean="0">
                <a:solidFill>
                  <a:schemeClr val="tx1"/>
                </a:solidFill>
                <a:latin typeface="Tw Cen MT" panose="020B0602020104020603" pitchFamily="34" charset="0"/>
                <a:cs typeface="Aparajita" panose="020B0604020202020204" pitchFamily="34" charset="0"/>
              </a:rPr>
              <a:t>Modelos de instrumentos</a:t>
            </a:r>
            <a:endParaRPr lang="pt-BR" sz="24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7" name="Título 2">
            <a:extLst>
              <a:ext uri="{FF2B5EF4-FFF2-40B4-BE49-F238E27FC236}">
                <a16:creationId xmlns="" xmlns:a16="http://schemas.microsoft.com/office/drawing/2014/main" id="{8A6CCC50-B520-4D9C-A9EC-559D0AB5A345}"/>
              </a:ext>
            </a:extLst>
          </p:cNvPr>
          <p:cNvSpPr txBox="1">
            <a:spLocks/>
          </p:cNvSpPr>
          <p:nvPr/>
        </p:nvSpPr>
        <p:spPr>
          <a:xfrm>
            <a:off x="188185" y="4932211"/>
            <a:ext cx="1428750" cy="827064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b="1" dirty="0" smtClean="0">
                <a:solidFill>
                  <a:schemeClr val="tx1"/>
                </a:solidFill>
                <a:latin typeface="Tw Cen MT" panose="020B0602020104020603" pitchFamily="34" charset="0"/>
                <a:cs typeface="Aparajita" panose="020B0604020202020204" pitchFamily="34" charset="0"/>
              </a:rPr>
              <a:t>Consultas jur</a:t>
            </a:r>
            <a:r>
              <a:rPr lang="pt-BR" sz="2400" b="1" dirty="0" smtClean="0">
                <a:solidFill>
                  <a:schemeClr val="tx1"/>
                </a:solidFill>
                <a:latin typeface="Tw Cen MT" panose="020B0602020104020603" pitchFamily="34" charset="0"/>
                <a:cs typeface="Aparajita" panose="020B0604020202020204" pitchFamily="34" charset="0"/>
              </a:rPr>
              <a:t>ídicas</a:t>
            </a:r>
            <a:endParaRPr lang="pt-BR" sz="24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9" name="Espaço Reservado para Conteúdo 1">
            <a:extLst>
              <a:ext uri="{FF2B5EF4-FFF2-40B4-BE49-F238E27FC236}">
                <a16:creationId xmlns="" xmlns:a16="http://schemas.microsoft.com/office/drawing/2014/main" id="{F83C5D58-4051-4FE5-8F99-88747AA31BA3}"/>
              </a:ext>
            </a:extLst>
          </p:cNvPr>
          <p:cNvSpPr txBox="1">
            <a:spLocks/>
          </p:cNvSpPr>
          <p:nvPr/>
        </p:nvSpPr>
        <p:spPr>
          <a:xfrm>
            <a:off x="2219184" y="3168280"/>
            <a:ext cx="9596020" cy="521439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pt-BR" altLang="pt-BR" sz="2400" b="1" dirty="0" smtClean="0"/>
              <a:t>PARECER JURÍDICO</a:t>
            </a:r>
            <a:r>
              <a:rPr lang="pt-BR" altLang="pt-BR" sz="2400" dirty="0" smtClean="0"/>
              <a:t>: fundamentação da aplicação jurídica do instrumento</a:t>
            </a:r>
            <a:endParaRPr lang="pt-BR" altLang="pt-BR" sz="2400" dirty="0"/>
          </a:p>
        </p:txBody>
      </p:sp>
      <p:sp>
        <p:nvSpPr>
          <p:cNvPr id="8" name="Espaço Reservado para Conteúdo 1">
            <a:extLst>
              <a:ext uri="{FF2B5EF4-FFF2-40B4-BE49-F238E27FC236}">
                <a16:creationId xmlns="" xmlns:a16="http://schemas.microsoft.com/office/drawing/2014/main" id="{0A4E0E66-122E-46FA-BB6D-AC9AD12C9737}"/>
              </a:ext>
            </a:extLst>
          </p:cNvPr>
          <p:cNvSpPr txBox="1">
            <a:spLocks/>
          </p:cNvSpPr>
          <p:nvPr/>
        </p:nvSpPr>
        <p:spPr>
          <a:xfrm>
            <a:off x="2219184" y="2350239"/>
            <a:ext cx="9972815" cy="521439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pt-BR" altLang="pt-BR" sz="2400" b="1" dirty="0" smtClean="0"/>
              <a:t>MINUTA DO INSTRUMENTO JURÍDICO</a:t>
            </a:r>
            <a:r>
              <a:rPr lang="pt-BR" altLang="pt-BR" sz="2400" dirty="0" smtClean="0"/>
              <a:t>: </a:t>
            </a:r>
            <a:r>
              <a:rPr lang="pt-BR" altLang="pt-BR" sz="2400" i="1" dirty="0" err="1" smtClean="0"/>
              <a:t>template</a:t>
            </a:r>
            <a:r>
              <a:rPr lang="pt-BR" altLang="pt-BR" sz="2400" i="1" dirty="0" smtClean="0"/>
              <a:t> </a:t>
            </a:r>
            <a:r>
              <a:rPr lang="mr-IN" altLang="pt-BR" sz="2400" dirty="0" smtClean="0"/>
              <a:t>–</a:t>
            </a:r>
            <a:r>
              <a:rPr lang="pt-BR" altLang="pt-BR" sz="2400" dirty="0" smtClean="0"/>
              <a:t> estrutura do instrumento</a:t>
            </a:r>
            <a:endParaRPr lang="pt-BR" altLang="pt-BR" sz="2400" dirty="0"/>
          </a:p>
        </p:txBody>
      </p:sp>
      <p:sp>
        <p:nvSpPr>
          <p:cNvPr id="10" name="Espaço Reservado para Conteúdo 1">
            <a:extLst>
              <a:ext uri="{FF2B5EF4-FFF2-40B4-BE49-F238E27FC236}">
                <a16:creationId xmlns="" xmlns:a16="http://schemas.microsoft.com/office/drawing/2014/main" id="{E786EE79-9171-4A79-B137-C7EFA5AA57B5}"/>
              </a:ext>
            </a:extLst>
          </p:cNvPr>
          <p:cNvSpPr txBox="1">
            <a:spLocks/>
          </p:cNvSpPr>
          <p:nvPr/>
        </p:nvSpPr>
        <p:spPr>
          <a:xfrm>
            <a:off x="2219184" y="4382266"/>
            <a:ext cx="9596020" cy="521439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spcBef>
                <a:spcPts val="0"/>
              </a:spcBef>
              <a:buNone/>
            </a:pPr>
            <a:r>
              <a:rPr lang="pt-BR" altLang="pt-BR" sz="2400" dirty="0"/>
              <a:t>Dirimir dúvidas suscitadas pelas unidades da PGF sobre </a:t>
            </a:r>
            <a:r>
              <a:rPr lang="pt-BR" altLang="pt-BR" sz="2400" dirty="0" smtClean="0"/>
              <a:t>CT&amp;I</a:t>
            </a:r>
            <a:endParaRPr lang="pt-BR" altLang="pt-BR" sz="2400" dirty="0"/>
          </a:p>
        </p:txBody>
      </p:sp>
      <p:sp>
        <p:nvSpPr>
          <p:cNvPr id="13" name="Espaço Reservado para Conteúdo 1">
            <a:extLst>
              <a:ext uri="{FF2B5EF4-FFF2-40B4-BE49-F238E27FC236}">
                <a16:creationId xmlns="" xmlns:a16="http://schemas.microsoft.com/office/drawing/2014/main" id="{08FD9CD8-B228-4120-A9F8-0227EDE5347F}"/>
              </a:ext>
            </a:extLst>
          </p:cNvPr>
          <p:cNvSpPr txBox="1">
            <a:spLocks/>
          </p:cNvSpPr>
          <p:nvPr/>
        </p:nvSpPr>
        <p:spPr>
          <a:xfrm>
            <a:off x="2219184" y="5067349"/>
            <a:ext cx="9596020" cy="521439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spcBef>
                <a:spcPts val="0"/>
              </a:spcBef>
              <a:buNone/>
            </a:pPr>
            <a:r>
              <a:rPr lang="pt-BR" altLang="pt-BR" sz="2400" dirty="0">
                <a:latin typeface="Calibri" panose="020F0502020204030204" pitchFamily="34" charset="0"/>
              </a:rPr>
              <a:t>Solucionar conflitos entre unidades</a:t>
            </a:r>
            <a:endParaRPr lang="pt-BR" altLang="pt-BR" sz="2400" dirty="0"/>
          </a:p>
        </p:txBody>
      </p:sp>
      <p:sp>
        <p:nvSpPr>
          <p:cNvPr id="6" name="Elipse 5">
            <a:extLst>
              <a:ext uri="{FF2B5EF4-FFF2-40B4-BE49-F238E27FC236}">
                <a16:creationId xmlns="" xmlns:a16="http://schemas.microsoft.com/office/drawing/2014/main" id="{2FA7A9DF-07D0-4B9E-A6DF-64497FA83F8B}"/>
              </a:ext>
            </a:extLst>
          </p:cNvPr>
          <p:cNvSpPr/>
          <p:nvPr/>
        </p:nvSpPr>
        <p:spPr>
          <a:xfrm>
            <a:off x="1805545" y="1666347"/>
            <a:ext cx="413639" cy="424363"/>
          </a:xfrm>
          <a:prstGeom prst="ellipse">
            <a:avLst/>
          </a:prstGeom>
          <a:solidFill>
            <a:srgbClr val="1246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E3E80A"/>
                </a:solidFill>
              </a:rPr>
              <a:t>1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="" xmlns:a16="http://schemas.microsoft.com/office/drawing/2014/main" id="{467E22A2-59E4-489E-859D-01F0869A71FE}"/>
              </a:ext>
            </a:extLst>
          </p:cNvPr>
          <p:cNvSpPr/>
          <p:nvPr/>
        </p:nvSpPr>
        <p:spPr>
          <a:xfrm>
            <a:off x="1805544" y="2398777"/>
            <a:ext cx="413639" cy="424363"/>
          </a:xfrm>
          <a:prstGeom prst="ellipse">
            <a:avLst/>
          </a:prstGeom>
          <a:solidFill>
            <a:srgbClr val="1246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E3E80A"/>
                </a:solidFill>
              </a:rPr>
              <a:t>2</a:t>
            </a:r>
          </a:p>
        </p:txBody>
      </p:sp>
      <p:sp>
        <p:nvSpPr>
          <p:cNvPr id="16" name="Elipse 15">
            <a:extLst>
              <a:ext uri="{FF2B5EF4-FFF2-40B4-BE49-F238E27FC236}">
                <a16:creationId xmlns="" xmlns:a16="http://schemas.microsoft.com/office/drawing/2014/main" id="{5BED5E87-6A13-4DD9-9855-4CA8CC7C3861}"/>
              </a:ext>
            </a:extLst>
          </p:cNvPr>
          <p:cNvSpPr/>
          <p:nvPr/>
        </p:nvSpPr>
        <p:spPr>
          <a:xfrm>
            <a:off x="1805543" y="3216818"/>
            <a:ext cx="413639" cy="424363"/>
          </a:xfrm>
          <a:prstGeom prst="ellipse">
            <a:avLst/>
          </a:prstGeom>
          <a:solidFill>
            <a:srgbClr val="1246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E3E80A"/>
                </a:solidFill>
              </a:rPr>
              <a:t>3</a:t>
            </a:r>
          </a:p>
        </p:txBody>
      </p:sp>
      <p:sp>
        <p:nvSpPr>
          <p:cNvPr id="17" name="Elipse 16">
            <a:extLst>
              <a:ext uri="{FF2B5EF4-FFF2-40B4-BE49-F238E27FC236}">
                <a16:creationId xmlns="" xmlns:a16="http://schemas.microsoft.com/office/drawing/2014/main" id="{0CB2DC38-98F1-4491-A32A-9B5792285B60}"/>
              </a:ext>
            </a:extLst>
          </p:cNvPr>
          <p:cNvSpPr/>
          <p:nvPr/>
        </p:nvSpPr>
        <p:spPr>
          <a:xfrm>
            <a:off x="1805545" y="4440910"/>
            <a:ext cx="413639" cy="424363"/>
          </a:xfrm>
          <a:prstGeom prst="ellipse">
            <a:avLst/>
          </a:prstGeom>
          <a:solidFill>
            <a:srgbClr val="1246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E3E80A"/>
                </a:solidFill>
              </a:rPr>
              <a:t>1</a:t>
            </a:r>
          </a:p>
        </p:txBody>
      </p:sp>
      <p:sp>
        <p:nvSpPr>
          <p:cNvPr id="18" name="Elipse 17">
            <a:extLst>
              <a:ext uri="{FF2B5EF4-FFF2-40B4-BE49-F238E27FC236}">
                <a16:creationId xmlns="" xmlns:a16="http://schemas.microsoft.com/office/drawing/2014/main" id="{58FC4E17-2E3E-4608-914E-241E38F08703}"/>
              </a:ext>
            </a:extLst>
          </p:cNvPr>
          <p:cNvSpPr/>
          <p:nvPr/>
        </p:nvSpPr>
        <p:spPr>
          <a:xfrm>
            <a:off x="1805544" y="5173340"/>
            <a:ext cx="413639" cy="424363"/>
          </a:xfrm>
          <a:prstGeom prst="ellipse">
            <a:avLst/>
          </a:prstGeom>
          <a:solidFill>
            <a:srgbClr val="1246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E3E80A"/>
                </a:solidFill>
              </a:rPr>
              <a:t>2</a:t>
            </a:r>
          </a:p>
        </p:txBody>
      </p:sp>
      <p:pic>
        <p:nvPicPr>
          <p:cNvPr id="19" name="Imagem 18" descr="Uma imagem contendo comida, camisa&#10;&#10;Descrição gerada automaticamente">
            <a:extLst>
              <a:ext uri="{FF2B5EF4-FFF2-40B4-BE49-F238E27FC236}">
                <a16:creationId xmlns="" xmlns:a16="http://schemas.microsoft.com/office/drawing/2014/main" id="{2BDCFDC7-271F-44E6-8422-535026C486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895831"/>
            <a:ext cx="1838548" cy="1352495"/>
          </a:xfrm>
          <a:prstGeom prst="rect">
            <a:avLst/>
          </a:prstGeom>
        </p:spPr>
      </p:pic>
      <p:sp>
        <p:nvSpPr>
          <p:cNvPr id="20" name="Elipse 17">
            <a:extLst>
              <a:ext uri="{FF2B5EF4-FFF2-40B4-BE49-F238E27FC236}">
                <a16:creationId xmlns="" xmlns:a16="http://schemas.microsoft.com/office/drawing/2014/main" id="{58FC4E17-2E3E-4608-914E-241E38F08703}"/>
              </a:ext>
            </a:extLst>
          </p:cNvPr>
          <p:cNvSpPr/>
          <p:nvPr/>
        </p:nvSpPr>
        <p:spPr>
          <a:xfrm>
            <a:off x="1809975" y="5843557"/>
            <a:ext cx="413639" cy="424363"/>
          </a:xfrm>
          <a:prstGeom prst="ellipse">
            <a:avLst/>
          </a:prstGeom>
          <a:solidFill>
            <a:srgbClr val="1246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E3E80A"/>
                </a:solidFill>
              </a:rPr>
              <a:t>3</a:t>
            </a:r>
          </a:p>
        </p:txBody>
      </p:sp>
      <p:sp>
        <p:nvSpPr>
          <p:cNvPr id="21" name="Espaço Reservado para Conteúdo 1">
            <a:extLst>
              <a:ext uri="{FF2B5EF4-FFF2-40B4-BE49-F238E27FC236}">
                <a16:creationId xmlns="" xmlns:a16="http://schemas.microsoft.com/office/drawing/2014/main" id="{08FD9CD8-B228-4120-A9F8-0227EDE5347F}"/>
              </a:ext>
            </a:extLst>
          </p:cNvPr>
          <p:cNvSpPr txBox="1">
            <a:spLocks/>
          </p:cNvSpPr>
          <p:nvPr/>
        </p:nvSpPr>
        <p:spPr>
          <a:xfrm>
            <a:off x="2220939" y="5798719"/>
            <a:ext cx="9596020" cy="521439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spcBef>
                <a:spcPts val="0"/>
              </a:spcBef>
              <a:buNone/>
            </a:pPr>
            <a:r>
              <a:rPr lang="pt-BR" altLang="pt-BR" sz="2400" dirty="0" smtClean="0">
                <a:latin typeface="Calibri" panose="020F0502020204030204" pitchFamily="34" charset="0"/>
              </a:rPr>
              <a:t>Uniformizar entendimentos jurídicos (ex.: Parecer sobre conceito de ICT)</a:t>
            </a:r>
            <a:endParaRPr lang="pt-BR" altLang="pt-BR" sz="2400" dirty="0"/>
          </a:p>
        </p:txBody>
      </p:sp>
      <p:sp>
        <p:nvSpPr>
          <p:cNvPr id="11" name="Left Brace 10"/>
          <p:cNvSpPr/>
          <p:nvPr/>
        </p:nvSpPr>
        <p:spPr>
          <a:xfrm>
            <a:off x="1596890" y="1534130"/>
            <a:ext cx="251478" cy="223832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Left Brace 21"/>
          <p:cNvSpPr/>
          <p:nvPr/>
        </p:nvSpPr>
        <p:spPr>
          <a:xfrm>
            <a:off x="1598403" y="4214069"/>
            <a:ext cx="251478" cy="223832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255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="" xmlns:a16="http://schemas.microsoft.com/office/drawing/2014/main" id="{8D006E87-9F7E-49B8-8E49-1CA0A35E42F3}"/>
              </a:ext>
            </a:extLst>
          </p:cNvPr>
          <p:cNvSpPr/>
          <p:nvPr/>
        </p:nvSpPr>
        <p:spPr>
          <a:xfrm>
            <a:off x="148539" y="2663301"/>
            <a:ext cx="3333428" cy="2069180"/>
          </a:xfrm>
          <a:prstGeom prst="rect">
            <a:avLst/>
          </a:prstGeom>
          <a:solidFill>
            <a:srgbClr val="124673"/>
          </a:solidFill>
          <a:ln>
            <a:solidFill>
              <a:srgbClr val="330C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70272" indent="0" algn="ctr">
              <a:buNone/>
            </a:pPr>
            <a:endParaRPr lang="pt-BR" sz="2400" dirty="0">
              <a:solidFill>
                <a:srgbClr val="FFFF00"/>
              </a:solidFill>
              <a:latin typeface="Tw Cen MT" panose="020B0602020104020603" pitchFamily="34" charset="0"/>
            </a:endParaRPr>
          </a:p>
          <a:p>
            <a:pPr marL="270272" indent="0" algn="ctr">
              <a:buNone/>
            </a:pPr>
            <a:r>
              <a:rPr lang="pt-BR" sz="2400" dirty="0">
                <a:solidFill>
                  <a:srgbClr val="FFFF00"/>
                </a:solidFill>
                <a:latin typeface="Tw Cen MT" panose="020B0602020104020603" pitchFamily="34" charset="0"/>
              </a:rPr>
              <a:t>INSTRUMENTOS JURÍDICOS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57F326F8-96CB-45F3-96EB-87F5BCDBC2E1}"/>
              </a:ext>
            </a:extLst>
          </p:cNvPr>
          <p:cNvSpPr txBox="1"/>
          <p:nvPr/>
        </p:nvSpPr>
        <p:spPr>
          <a:xfrm>
            <a:off x="3686787" y="687803"/>
            <a:ext cx="8110932" cy="6084617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/>
          <a:p>
            <a:pPr algn="just">
              <a:spcBef>
                <a:spcPts val="3000"/>
              </a:spcBef>
              <a:buFont typeface="Wingdings" panose="05000000000000000000" pitchFamily="2" charset="2"/>
              <a:buChar char="ü"/>
            </a:pPr>
            <a:r>
              <a:rPr lang="pt-BR" sz="2400" b="1" dirty="0"/>
              <a:t>Acordo de Parceria para PD&amp;</a:t>
            </a:r>
            <a:r>
              <a:rPr lang="pt-BR" sz="2400" b="1" dirty="0" smtClean="0"/>
              <a:t>I;</a:t>
            </a:r>
          </a:p>
          <a:p>
            <a:pPr algn="just">
              <a:spcBef>
                <a:spcPts val="3000"/>
              </a:spcBef>
              <a:buFont typeface="Wingdings" panose="05000000000000000000" pitchFamily="2" charset="2"/>
              <a:buChar char="ü"/>
            </a:pPr>
            <a:r>
              <a:rPr lang="pt-BR" sz="2400" b="1" dirty="0" smtClean="0"/>
              <a:t>Acordo de Cooperação Internacional para CT&amp;I;</a:t>
            </a:r>
            <a:endParaRPr lang="pt-BR" sz="2400" b="1" dirty="0"/>
          </a:p>
          <a:p>
            <a:pPr algn="just">
              <a:spcBef>
                <a:spcPts val="3000"/>
              </a:spcBef>
              <a:buFont typeface="Wingdings" panose="05000000000000000000" pitchFamily="2" charset="2"/>
              <a:buChar char="ü"/>
            </a:pPr>
            <a:r>
              <a:rPr lang="pt-BR" sz="2400" b="1" dirty="0"/>
              <a:t>Dispensa de licitação para aquisição de produto ou serviço para </a:t>
            </a:r>
            <a:r>
              <a:rPr lang="pt-BR" sz="2400" b="1" dirty="0" smtClean="0"/>
              <a:t>pesquisa;</a:t>
            </a:r>
            <a:endParaRPr lang="pt-BR" sz="2400" b="1" dirty="0"/>
          </a:p>
          <a:p>
            <a:pPr indent="-342900" algn="just">
              <a:spcBef>
                <a:spcPts val="3000"/>
              </a:spcBef>
              <a:buFont typeface="Wingdings" panose="05000000000000000000" pitchFamily="2" charset="2"/>
              <a:buChar char="ü"/>
            </a:pPr>
            <a:r>
              <a:rPr lang="pt-BR" sz="2400" b="1" dirty="0"/>
              <a:t>Contrato de Prestação de Serviços Técnicos </a:t>
            </a:r>
            <a:r>
              <a:rPr lang="pt-BR" sz="2400" b="1" dirty="0"/>
              <a:t>Especializados;</a:t>
            </a:r>
            <a:endParaRPr lang="pt-BR" sz="2400" b="1" dirty="0"/>
          </a:p>
          <a:p>
            <a:pPr indent="-342900" algn="just">
              <a:spcBef>
                <a:spcPts val="3000"/>
              </a:spcBef>
              <a:buFont typeface="Wingdings" panose="05000000000000000000" pitchFamily="2" charset="2"/>
              <a:buChar char="ü"/>
            </a:pPr>
            <a:r>
              <a:rPr lang="pt-BR" sz="2400" b="1" dirty="0"/>
              <a:t>Outorgas de uso de </a:t>
            </a:r>
            <a:r>
              <a:rPr lang="pt-BR" sz="2400" b="1" dirty="0"/>
              <a:t>laboratórios;</a:t>
            </a:r>
            <a:endParaRPr lang="pt-BR" sz="2400" b="1" dirty="0"/>
          </a:p>
          <a:p>
            <a:pPr algn="just">
              <a:spcBef>
                <a:spcPts val="3000"/>
              </a:spcBef>
              <a:buFont typeface="Wingdings" panose="05000000000000000000" pitchFamily="2" charset="2"/>
              <a:buChar char="ü"/>
            </a:pPr>
            <a:r>
              <a:rPr lang="pt-BR" sz="2400" b="1" dirty="0"/>
              <a:t>Termo de Outorga (</a:t>
            </a:r>
            <a:r>
              <a:rPr lang="pt-BR" sz="2400" b="1" dirty="0" smtClean="0"/>
              <a:t>concessão </a:t>
            </a:r>
            <a:r>
              <a:rPr lang="pt-BR" sz="2400" b="1" dirty="0"/>
              <a:t>de bolsas, auxílios, bônus tecnológico e  subvenção </a:t>
            </a:r>
            <a:r>
              <a:rPr lang="pt-BR" sz="2400" b="1" dirty="0" smtClean="0"/>
              <a:t>econômica);</a:t>
            </a:r>
            <a:endParaRPr lang="pt-BR" sz="2400" b="1" dirty="0"/>
          </a:p>
          <a:p>
            <a:pPr algn="just">
              <a:spcBef>
                <a:spcPts val="3000"/>
              </a:spcBef>
              <a:buFont typeface="Wingdings" panose="05000000000000000000" pitchFamily="2" charset="2"/>
              <a:buChar char="ü"/>
            </a:pPr>
            <a:r>
              <a:rPr lang="pt-BR" sz="2400" b="1" dirty="0"/>
              <a:t>Contratos que envolvem transferência de tecnologia</a:t>
            </a:r>
          </a:p>
        </p:txBody>
      </p:sp>
      <p:pic>
        <p:nvPicPr>
          <p:cNvPr id="6" name="Gráfico 5" descr="Balança da justiça">
            <a:extLst>
              <a:ext uri="{FF2B5EF4-FFF2-40B4-BE49-F238E27FC236}">
                <a16:creationId xmlns="" xmlns:a16="http://schemas.microsoft.com/office/drawing/2014/main" id="{0DE63CFA-27A7-455A-BDBD-B8411E2424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12479" y="3762375"/>
            <a:ext cx="609600" cy="609600"/>
          </a:xfrm>
          <a:prstGeom prst="rect">
            <a:avLst/>
          </a:prstGeom>
        </p:spPr>
      </p:pic>
      <p:sp>
        <p:nvSpPr>
          <p:cNvPr id="7" name="Retângulo 1">
            <a:extLst>
              <a:ext uri="{FF2B5EF4-FFF2-40B4-BE49-F238E27FC236}">
                <a16:creationId xmlns:a16="http://schemas.microsoft.com/office/drawing/2014/main" xmlns="" id="{F08294D2-6AC1-45D0-A7C9-A601F3425461}"/>
              </a:ext>
            </a:extLst>
          </p:cNvPr>
          <p:cNvSpPr/>
          <p:nvPr/>
        </p:nvSpPr>
        <p:spPr>
          <a:xfrm>
            <a:off x="0" y="1"/>
            <a:ext cx="12192000" cy="930538"/>
          </a:xfrm>
          <a:prstGeom prst="rect">
            <a:avLst/>
          </a:prstGeom>
          <a:solidFill>
            <a:srgbClr val="1246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8" name="Conector reto 2">
            <a:extLst>
              <a:ext uri="{FF2B5EF4-FFF2-40B4-BE49-F238E27FC236}">
                <a16:creationId xmlns:a16="http://schemas.microsoft.com/office/drawing/2014/main" xmlns="" id="{AEE220C5-B7B3-4560-896D-416B827F3DCF}"/>
              </a:ext>
            </a:extLst>
          </p:cNvPr>
          <p:cNvCxnSpPr>
            <a:cxnSpLocks/>
          </p:cNvCxnSpPr>
          <p:nvPr/>
        </p:nvCxnSpPr>
        <p:spPr>
          <a:xfrm>
            <a:off x="0" y="694803"/>
            <a:ext cx="12192000" cy="0"/>
          </a:xfrm>
          <a:prstGeom prst="line">
            <a:avLst/>
          </a:prstGeom>
          <a:ln w="38100">
            <a:solidFill>
              <a:srgbClr val="E3E8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1C0078F6-D31A-4278-92F6-0A05B362C3EF}"/>
              </a:ext>
            </a:extLst>
          </p:cNvPr>
          <p:cNvSpPr txBox="1">
            <a:spLocks/>
          </p:cNvSpPr>
          <p:nvPr/>
        </p:nvSpPr>
        <p:spPr>
          <a:xfrm>
            <a:off x="647700" y="108927"/>
            <a:ext cx="10896600" cy="58268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 err="1" smtClean="0">
                <a:solidFill>
                  <a:srgbClr val="FFFF00"/>
                </a:solidFill>
                <a:latin typeface="Tw Cen MT" panose="020B0602020104020603" pitchFamily="34" charset="0"/>
              </a:rPr>
              <a:t>Câmara</a:t>
            </a:r>
            <a:r>
              <a:rPr lang="en-US" sz="2800" b="1" dirty="0" smtClean="0">
                <a:solidFill>
                  <a:srgbClr val="FFFF00"/>
                </a:solidFill>
                <a:latin typeface="Tw Cen MT" panose="020B0602020104020603" pitchFamily="34" charset="0"/>
              </a:rPr>
              <a:t> de CT&amp;I - PGF</a:t>
            </a:r>
            <a:endParaRPr lang="en-US" sz="2800" b="1" dirty="0">
              <a:solidFill>
                <a:srgbClr val="FFFF00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366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9400"/>
            <a:ext cx="12192000" cy="629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233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9400"/>
            <a:ext cx="12192000" cy="629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791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Prédio no meio de uma cidade&#10;&#10;Descrição gerada automaticamente">
            <a:extLst>
              <a:ext uri="{FF2B5EF4-FFF2-40B4-BE49-F238E27FC236}">
                <a16:creationId xmlns="" xmlns:a16="http://schemas.microsoft.com/office/drawing/2014/main" id="{9DD01B77-02C6-4207-AB9F-5FA5013017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49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4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86BC7F07-33B5-4B89-901F-AA0B15292522}"/>
              </a:ext>
            </a:extLst>
          </p:cNvPr>
          <p:cNvSpPr/>
          <p:nvPr/>
        </p:nvSpPr>
        <p:spPr>
          <a:xfrm>
            <a:off x="0" y="0"/>
            <a:ext cx="12219537" cy="6858001"/>
          </a:xfrm>
          <a:prstGeom prst="rect">
            <a:avLst/>
          </a:prstGeom>
          <a:solidFill>
            <a:srgbClr val="124673">
              <a:alpha val="8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="" xmlns:a16="http://schemas.microsoft.com/office/drawing/2014/main" id="{4B222D7A-18A1-480A-A2D1-B334D46AE8BF}"/>
              </a:ext>
            </a:extLst>
          </p:cNvPr>
          <p:cNvSpPr txBox="1"/>
          <p:nvPr/>
        </p:nvSpPr>
        <p:spPr>
          <a:xfrm>
            <a:off x="2109428" y="2373678"/>
            <a:ext cx="797314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OUTORGAS DE USO DE LABORATÓRIOS, EQUIPAMENTOS, MATERIAIS E DEMAIS INSTALAÇÕES</a:t>
            </a:r>
          </a:p>
        </p:txBody>
      </p:sp>
      <p:cxnSp>
        <p:nvCxnSpPr>
          <p:cNvPr id="11" name="Conector reto 10">
            <a:extLst>
              <a:ext uri="{FF2B5EF4-FFF2-40B4-BE49-F238E27FC236}">
                <a16:creationId xmlns="" xmlns:a16="http://schemas.microsoft.com/office/drawing/2014/main" id="{8DC5D464-52C2-400F-AF9F-B3B674845623}"/>
              </a:ext>
            </a:extLst>
          </p:cNvPr>
          <p:cNvCxnSpPr/>
          <p:nvPr/>
        </p:nvCxnSpPr>
        <p:spPr>
          <a:xfrm>
            <a:off x="2743200" y="3949065"/>
            <a:ext cx="649605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DE198CF3-EB8F-4941-86F2-BFEC4FB58D54}"/>
              </a:ext>
            </a:extLst>
          </p:cNvPr>
          <p:cNvSpPr txBox="1"/>
          <p:nvPr/>
        </p:nvSpPr>
        <p:spPr>
          <a:xfrm>
            <a:off x="2123196" y="3397336"/>
            <a:ext cx="7973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PARECER n. </a:t>
            </a: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01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/2020/CP-CT&amp;I/PGF/AGU</a:t>
            </a:r>
          </a:p>
        </p:txBody>
      </p:sp>
      <p:grpSp>
        <p:nvGrpSpPr>
          <p:cNvPr id="10" name="Agrupar 9">
            <a:extLst>
              <a:ext uri="{FF2B5EF4-FFF2-40B4-BE49-F238E27FC236}">
                <a16:creationId xmlns="" xmlns:a16="http://schemas.microsoft.com/office/drawing/2014/main" id="{C3D4EDF8-F5F5-49E3-84D7-0762E99397E3}"/>
              </a:ext>
            </a:extLst>
          </p:cNvPr>
          <p:cNvGrpSpPr/>
          <p:nvPr/>
        </p:nvGrpSpPr>
        <p:grpSpPr>
          <a:xfrm>
            <a:off x="9239250" y="3607871"/>
            <a:ext cx="1774208" cy="682388"/>
            <a:chOff x="5336276" y="4754850"/>
            <a:chExt cx="1774208" cy="682388"/>
          </a:xfrm>
        </p:grpSpPr>
        <p:sp>
          <p:nvSpPr>
            <p:cNvPr id="12" name="Retângulo 11">
              <a:extLst>
                <a:ext uri="{FF2B5EF4-FFF2-40B4-BE49-F238E27FC236}">
                  <a16:creationId xmlns="" xmlns:a16="http://schemas.microsoft.com/office/drawing/2014/main" id="{3BF3217B-2528-4D3A-BFC4-DAC43E814E1E}"/>
                </a:ext>
              </a:extLst>
            </p:cNvPr>
            <p:cNvSpPr/>
            <p:nvPr/>
          </p:nvSpPr>
          <p:spPr>
            <a:xfrm>
              <a:off x="5336276" y="4754850"/>
              <a:ext cx="1774208" cy="6823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3" name="Imagem 12" descr="Uma imagem contendo comida, camisa&#10;&#10;Descrição gerada automaticamente">
              <a:extLst>
                <a:ext uri="{FF2B5EF4-FFF2-40B4-BE49-F238E27FC236}">
                  <a16:creationId xmlns="" xmlns:a16="http://schemas.microsoft.com/office/drawing/2014/main" id="{9D647E4E-0118-42FE-8701-4950BB32DE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892" t="29141" r="20535" b="34624"/>
            <a:stretch/>
          </p:blipFill>
          <p:spPr>
            <a:xfrm>
              <a:off x="5431809" y="4754850"/>
              <a:ext cx="1678674" cy="6823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9961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9400"/>
            <a:ext cx="12192000" cy="629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35888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2237</TotalTime>
  <Words>776</Words>
  <Application>Microsoft Macintosh PowerPoint</Application>
  <PresentationFormat>Custom</PresentationFormat>
  <Paragraphs>108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Tema do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Ludmila Meira Maia Dias</dc:creator>
  <cp:lastModifiedBy>CNPq CNPq</cp:lastModifiedBy>
  <cp:revision>182</cp:revision>
  <dcterms:created xsi:type="dcterms:W3CDTF">2020-08-27T17:03:49Z</dcterms:created>
  <dcterms:modified xsi:type="dcterms:W3CDTF">2021-05-24T20:49:15Z</dcterms:modified>
</cp:coreProperties>
</file>